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9" r:id="rId4"/>
    <p:sldId id="259" r:id="rId5"/>
    <p:sldId id="258" r:id="rId6"/>
    <p:sldId id="261" r:id="rId7"/>
    <p:sldId id="277" r:id="rId8"/>
    <p:sldId id="278" r:id="rId9"/>
    <p:sldId id="262" r:id="rId10"/>
    <p:sldId id="264" r:id="rId11"/>
    <p:sldId id="283" r:id="rId12"/>
    <p:sldId id="284" r:id="rId13"/>
    <p:sldId id="285" r:id="rId14"/>
    <p:sldId id="266" r:id="rId15"/>
    <p:sldId id="286" r:id="rId16"/>
    <p:sldId id="287" r:id="rId17"/>
    <p:sldId id="267" r:id="rId18"/>
    <p:sldId id="276" r:id="rId19"/>
    <p:sldId id="289" r:id="rId20"/>
    <p:sldId id="290" r:id="rId21"/>
    <p:sldId id="291" r:id="rId22"/>
    <p:sldId id="292" r:id="rId23"/>
    <p:sldId id="272" r:id="rId24"/>
    <p:sldId id="271" r:id="rId25"/>
    <p:sldId id="268" r:id="rId26"/>
    <p:sldId id="269" r:id="rId27"/>
    <p:sldId id="273" r:id="rId28"/>
    <p:sldId id="274" r:id="rId29"/>
    <p:sldId id="270" r:id="rId30"/>
    <p:sldId id="288" r:id="rId31"/>
    <p:sldId id="293" r:id="rId32"/>
    <p:sldId id="275" r:id="rId33"/>
    <p:sldId id="295" r:id="rId34"/>
    <p:sldId id="296" r:id="rId35"/>
    <p:sldId id="297"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0"/>
    <p:restoredTop sz="77664"/>
  </p:normalViewPr>
  <p:slideViewPr>
    <p:cSldViewPr snapToGrid="0">
      <p:cViewPr varScale="1">
        <p:scale>
          <a:sx n="104" d="100"/>
          <a:sy n="104" d="100"/>
        </p:scale>
        <p:origin x="1136" y="20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3CB4-0EBB-7E43-AEC8-D5ADDA650247}"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D1589-7E77-6440-8706-C35CABE01F1C}" type="slidenum">
              <a:rPr lang="en-US" smtClean="0"/>
              <a:t>‹#›</a:t>
            </a:fld>
            <a:endParaRPr lang="en-US"/>
          </a:p>
        </p:txBody>
      </p:sp>
    </p:spTree>
    <p:extLst>
      <p:ext uri="{BB962C8B-B14F-4D97-AF65-F5344CB8AC3E}">
        <p14:creationId xmlns:p14="http://schemas.microsoft.com/office/powerpoint/2010/main" val="4191683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2</a:t>
            </a:fld>
            <a:endParaRPr lang="en-US"/>
          </a:p>
        </p:txBody>
      </p:sp>
    </p:spTree>
    <p:extLst>
      <p:ext uri="{BB962C8B-B14F-4D97-AF65-F5344CB8AC3E}">
        <p14:creationId xmlns:p14="http://schemas.microsoft.com/office/powerpoint/2010/main" val="983533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36</a:t>
            </a:fld>
            <a:endParaRPr lang="en-US"/>
          </a:p>
        </p:txBody>
      </p:sp>
    </p:spTree>
    <p:extLst>
      <p:ext uri="{BB962C8B-B14F-4D97-AF65-F5344CB8AC3E}">
        <p14:creationId xmlns:p14="http://schemas.microsoft.com/office/powerpoint/2010/main" val="23800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FD1589-7E77-6440-8706-C35CABE01F1C}" type="slidenum">
              <a:rPr lang="en-US" smtClean="0"/>
              <a:t>5</a:t>
            </a:fld>
            <a:endParaRPr lang="en-US"/>
          </a:p>
        </p:txBody>
      </p:sp>
    </p:spTree>
    <p:extLst>
      <p:ext uri="{BB962C8B-B14F-4D97-AF65-F5344CB8AC3E}">
        <p14:creationId xmlns:p14="http://schemas.microsoft.com/office/powerpoint/2010/main" val="212353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8</a:t>
            </a:fld>
            <a:endParaRPr lang="en-US"/>
          </a:p>
        </p:txBody>
      </p:sp>
    </p:spTree>
    <p:extLst>
      <p:ext uri="{BB962C8B-B14F-4D97-AF65-F5344CB8AC3E}">
        <p14:creationId xmlns:p14="http://schemas.microsoft.com/office/powerpoint/2010/main" val="3674583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10</a:t>
            </a:fld>
            <a:endParaRPr lang="en-US"/>
          </a:p>
        </p:txBody>
      </p:sp>
    </p:spTree>
    <p:extLst>
      <p:ext uri="{BB962C8B-B14F-4D97-AF65-F5344CB8AC3E}">
        <p14:creationId xmlns:p14="http://schemas.microsoft.com/office/powerpoint/2010/main" val="2062330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18</a:t>
            </a:fld>
            <a:endParaRPr lang="en-US"/>
          </a:p>
        </p:txBody>
      </p:sp>
    </p:spTree>
    <p:extLst>
      <p:ext uri="{BB962C8B-B14F-4D97-AF65-F5344CB8AC3E}">
        <p14:creationId xmlns:p14="http://schemas.microsoft.com/office/powerpoint/2010/main" val="398325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30</a:t>
            </a:fld>
            <a:endParaRPr lang="en-US"/>
          </a:p>
        </p:txBody>
      </p:sp>
    </p:spTree>
    <p:extLst>
      <p:ext uri="{BB962C8B-B14F-4D97-AF65-F5344CB8AC3E}">
        <p14:creationId xmlns:p14="http://schemas.microsoft.com/office/powerpoint/2010/main" val="286040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ways:</a:t>
            </a:r>
          </a:p>
          <a:p>
            <a:r>
              <a:rPr lang="en-US" dirty="0"/>
              <a:t>cd /</a:t>
            </a:r>
            <a:r>
              <a:rPr lang="en-US" dirty="0" err="1"/>
              <a:t>usr</a:t>
            </a:r>
            <a:endParaRPr lang="en-US" dirty="0"/>
          </a:p>
          <a:p>
            <a:r>
              <a:rPr lang="en-US" dirty="0"/>
              <a:t>cd ../../</a:t>
            </a:r>
            <a:r>
              <a:rPr lang="en-US" dirty="0" err="1"/>
              <a:t>usr</a:t>
            </a:r>
            <a:endParaRPr lang="en-US" dirty="0"/>
          </a:p>
          <a:p>
            <a:r>
              <a:rPr lang="en-US" dirty="0"/>
              <a:t>Splitting the work into multiple commands:</a:t>
            </a:r>
          </a:p>
          <a:p>
            <a:r>
              <a:rPr lang="en-US" dirty="0"/>
              <a:t>	cd .. (this takes you to home)</a:t>
            </a:r>
          </a:p>
          <a:p>
            <a:r>
              <a:rPr lang="en-US" dirty="0"/>
              <a:t>	cd .. (this take you to /) </a:t>
            </a:r>
          </a:p>
          <a:p>
            <a:r>
              <a:rPr lang="en-US" dirty="0"/>
              <a:t>	cd </a:t>
            </a:r>
            <a:r>
              <a:rPr lang="en-US" dirty="0" err="1"/>
              <a:t>usr</a:t>
            </a:r>
            <a:endParaRPr lang="en-US" dirty="0"/>
          </a:p>
          <a:p>
            <a:endParaRPr lang="en-US" dirty="0"/>
          </a:p>
          <a:p>
            <a:r>
              <a:rPr lang="en-US" dirty="0"/>
              <a:t>The key here is that cd (like any command) will consider the current working directory as it’s scope. The command itself is aware of the directories in the current working directory (which includes a link to its parent). With that in mind, you can’t just run “cd </a:t>
            </a:r>
            <a:r>
              <a:rPr lang="en-US" dirty="0" err="1"/>
              <a:t>usr</a:t>
            </a:r>
            <a:r>
              <a:rPr lang="en-US" dirty="0"/>
              <a:t>” because the directory “</a:t>
            </a:r>
            <a:r>
              <a:rPr lang="en-US" dirty="0" err="1"/>
              <a:t>usr</a:t>
            </a:r>
            <a:r>
              <a:rPr lang="en-US" dirty="0"/>
              <a:t>” doesn’t exist in the directory “username”.</a:t>
            </a:r>
          </a:p>
          <a:p>
            <a:endParaRPr lang="en-US" dirty="0"/>
          </a:p>
          <a:p>
            <a:r>
              <a:rPr lang="en-US" dirty="0"/>
              <a:t>A full path works (in the case of cd /</a:t>
            </a:r>
            <a:r>
              <a:rPr lang="en-US" dirty="0" err="1"/>
              <a:t>usr</a:t>
            </a:r>
            <a:r>
              <a:rPr lang="en-US" dirty="0"/>
              <a:t>) because by beginning with the slash, you are telling the cd command to travel all the way back up the hierarchy to Root and then travel downwards.</a:t>
            </a:r>
          </a:p>
        </p:txBody>
      </p:sp>
      <p:sp>
        <p:nvSpPr>
          <p:cNvPr id="4" name="Slide Number Placeholder 3"/>
          <p:cNvSpPr>
            <a:spLocks noGrp="1"/>
          </p:cNvSpPr>
          <p:nvPr>
            <p:ph type="sldNum" sz="quarter" idx="5"/>
          </p:nvPr>
        </p:nvSpPr>
        <p:spPr/>
        <p:txBody>
          <a:bodyPr/>
          <a:lstStyle/>
          <a:p>
            <a:fld id="{C2FD1589-7E77-6440-8706-C35CABE01F1C}" type="slidenum">
              <a:rPr lang="en-US" smtClean="0"/>
              <a:t>31</a:t>
            </a:fld>
            <a:endParaRPr lang="en-US"/>
          </a:p>
        </p:txBody>
      </p:sp>
    </p:spTree>
    <p:extLst>
      <p:ext uri="{BB962C8B-B14F-4D97-AF65-F5344CB8AC3E}">
        <p14:creationId xmlns:p14="http://schemas.microsoft.com/office/powerpoint/2010/main" val="279219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discussed how “cat” was interesting. The use of it is to concatenate files together and then output the resultant file to the terminal. A side effect of this (and a more common use of it) is to run cat &lt;</a:t>
            </a:r>
            <a:r>
              <a:rPr lang="en-US" dirty="0" err="1"/>
              <a:t>single_file</a:t>
            </a:r>
            <a:r>
              <a:rPr lang="en-US" dirty="0"/>
              <a:t>&gt; </a:t>
            </a:r>
          </a:p>
          <a:p>
            <a:r>
              <a:rPr lang="en-US" dirty="0"/>
              <a:t>This will concatenate the file with nothing and then just output it to the terminal. That is, it allows you to read the contents of a file.</a:t>
            </a:r>
          </a:p>
          <a:p>
            <a:endParaRPr lang="en-US" dirty="0"/>
          </a:p>
          <a:p>
            <a:r>
              <a:rPr lang="en-US" dirty="0"/>
              <a:t>Less – a way to read the contents of a file in the same way you read a Man page.</a:t>
            </a:r>
          </a:p>
          <a:p>
            <a:endParaRPr lang="en-US" dirty="0"/>
          </a:p>
          <a:p>
            <a:r>
              <a:rPr lang="en-US" dirty="0" err="1"/>
              <a:t>rmdir</a:t>
            </a:r>
            <a:r>
              <a:rPr lang="en-US" dirty="0"/>
              <a:t>  - removes EMPTY directories. It’ll give you an error if you try to remove a directory that isn’t empty. Given this, it’s considered a best practice to individually remove files using rm or move them and then run </a:t>
            </a:r>
            <a:r>
              <a:rPr lang="en-US" dirty="0" err="1"/>
              <a:t>rmdir</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2FD1589-7E77-6440-8706-C35CABE01F1C}" type="slidenum">
              <a:rPr lang="en-US" smtClean="0"/>
              <a:t>32</a:t>
            </a:fld>
            <a:endParaRPr lang="en-US"/>
          </a:p>
        </p:txBody>
      </p:sp>
    </p:spTree>
    <p:extLst>
      <p:ext uri="{BB962C8B-B14F-4D97-AF65-F5344CB8AC3E}">
        <p14:creationId xmlns:p14="http://schemas.microsoft.com/office/powerpoint/2010/main" val="318037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 will output a list of the contents in the current directory</a:t>
            </a:r>
          </a:p>
          <a:p>
            <a:r>
              <a:rPr lang="en-US" dirty="0"/>
              <a:t>| will pipe that list into grep</a:t>
            </a:r>
          </a:p>
          <a:p>
            <a:r>
              <a:rPr lang="en-US" dirty="0"/>
              <a:t>grep will look for items (files and directories) in the provided list that contain “file”</a:t>
            </a:r>
          </a:p>
          <a:p>
            <a:r>
              <a:rPr lang="en-US" dirty="0"/>
              <a:t>&gt; Means to take output of the previous command (grep) and save it to a file</a:t>
            </a:r>
          </a:p>
          <a:p>
            <a:r>
              <a:rPr lang="en-US" dirty="0" err="1"/>
              <a:t>people.txt</a:t>
            </a:r>
            <a:r>
              <a:rPr lang="en-US" dirty="0"/>
              <a:t> is the name of the new file</a:t>
            </a:r>
          </a:p>
        </p:txBody>
      </p:sp>
      <p:sp>
        <p:nvSpPr>
          <p:cNvPr id="4" name="Slide Number Placeholder 3"/>
          <p:cNvSpPr>
            <a:spLocks noGrp="1"/>
          </p:cNvSpPr>
          <p:nvPr>
            <p:ph type="sldNum" sz="quarter" idx="5"/>
          </p:nvPr>
        </p:nvSpPr>
        <p:spPr/>
        <p:txBody>
          <a:bodyPr/>
          <a:lstStyle/>
          <a:p>
            <a:fld id="{C2FD1589-7E77-6440-8706-C35CABE01F1C}" type="slidenum">
              <a:rPr lang="en-US" smtClean="0"/>
              <a:t>34</a:t>
            </a:fld>
            <a:endParaRPr lang="en-US"/>
          </a:p>
        </p:txBody>
      </p:sp>
    </p:spTree>
    <p:extLst>
      <p:ext uri="{BB962C8B-B14F-4D97-AF65-F5344CB8AC3E}">
        <p14:creationId xmlns:p14="http://schemas.microsoft.com/office/powerpoint/2010/main" val="3802023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F403-E964-D583-043E-544D089B27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AAF1CF-253E-5CAE-18C2-A35183AE0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0F0C79-ADD5-AD41-661B-58E9235D0DC2}"/>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89221F91-E41F-DE49-E4CA-72D6B0135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B7661-2B26-AD1E-87E8-88ACEA94680F}"/>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3382679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6720-8DF0-9CCB-830E-BAD2E1DA90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BE2E9B-C8B9-51D0-56A7-1585585956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54447-3021-2385-67E9-0169DBC30D5A}"/>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0BCFA3B6-E8D8-0F04-18BF-D6162AA42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481AB-54B6-8FF5-7D7C-6EC937C7EC18}"/>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46093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438E6-6DCC-99D1-2582-20DADF1613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856DA-8D8F-76BE-9E10-01C6944751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5B1EA-5746-5DD7-D260-BE3520D397B3}"/>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CCD6FCA9-FD1B-64E9-34AA-A57382807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70C3F-75EA-6C9E-E68B-C330DEACAFC9}"/>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1358366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566E-51D3-8687-2C9A-7059D9F206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9EE35-4683-92DB-0ED1-B28ED85AEA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1A9A9-306B-8D87-4D69-1F07EC89C128}"/>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3D232CA5-77B4-7594-5DBE-0AC880EAE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25F1B-02A1-C1BF-7414-24C0848F3BB8}"/>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3873787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9983-9352-ECDC-6456-087D22BCE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9AAEC-0624-28CA-75FF-348B74DC5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F576BC-A283-FD6B-2D5C-00C33524C322}"/>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432EF35D-C041-A161-0764-3FC993A70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22F77-9C13-7BC0-FCD4-35DCAE0CFE2F}"/>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280161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68A7-A317-9736-DDC8-0CE67F3E9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6CB485-D31D-0696-75D7-DC30B5E30D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48002D-671A-A958-C000-45375D605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F02519-2923-E9CF-5786-19582A82A1B8}"/>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6" name="Footer Placeholder 5">
            <a:extLst>
              <a:ext uri="{FF2B5EF4-FFF2-40B4-BE49-F238E27FC236}">
                <a16:creationId xmlns:a16="http://schemas.microsoft.com/office/drawing/2014/main" id="{5C6D53DD-426B-0535-6BFD-D4D7702D8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F93E36-9255-CDDF-262A-F285C4B15A25}"/>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3819285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B567-5811-36FE-A6BE-CB65C909BB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3B62AB-79EB-E21F-934F-C611DEE28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D6C3C-4B15-3939-5D23-7FEB1F1DBF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169DB-A2C2-2F4A-87EF-3966C2DA04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96EAE-F0CA-333E-9206-F1C832A85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19640E-D6DD-0B66-386F-C2D005FFC9BF}"/>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8" name="Footer Placeholder 7">
            <a:extLst>
              <a:ext uri="{FF2B5EF4-FFF2-40B4-BE49-F238E27FC236}">
                <a16:creationId xmlns:a16="http://schemas.microsoft.com/office/drawing/2014/main" id="{498201E0-2316-376A-764A-E97701017F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A85F1B-DBCA-9E6E-2CE7-639D2357C068}"/>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403581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E1865-0D1C-E420-BC08-AC9E9C9639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FC870-07EE-D14A-F62D-AA123FD18062}"/>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4" name="Footer Placeholder 3">
            <a:extLst>
              <a:ext uri="{FF2B5EF4-FFF2-40B4-BE49-F238E27FC236}">
                <a16:creationId xmlns:a16="http://schemas.microsoft.com/office/drawing/2014/main" id="{F7149B77-7EDA-35A0-F1CD-313BC2C562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6289F1-1326-C7CA-51BA-122B0BAB9AF1}"/>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3797100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A303F0-9E82-219D-02C5-6E10F99CC3ED}"/>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3" name="Footer Placeholder 2">
            <a:extLst>
              <a:ext uri="{FF2B5EF4-FFF2-40B4-BE49-F238E27FC236}">
                <a16:creationId xmlns:a16="http://schemas.microsoft.com/office/drawing/2014/main" id="{C800A393-C8D9-BC04-8EFB-7C052AB7BE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3826B0-FCB1-ECE7-2BB8-7CA0F850F7E9}"/>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59574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B485-68FB-C784-AE11-2F95FDCEAD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9AB765-D644-57E1-89C1-6FBA69614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6ADBB2-D6C6-8D70-5BFB-927F32846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F6115-EAE4-ED85-AC1F-6F3147B4722D}"/>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6" name="Footer Placeholder 5">
            <a:extLst>
              <a:ext uri="{FF2B5EF4-FFF2-40B4-BE49-F238E27FC236}">
                <a16:creationId xmlns:a16="http://schemas.microsoft.com/office/drawing/2014/main" id="{8F1C29D2-B365-18B6-9F7E-372EBAA8C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DDFAE-86FE-07C1-BAC9-0283667D8CAE}"/>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2833275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5009-968E-E086-3BD9-49E4005D8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6C1FE0-8E5F-22FD-8F0D-7659FDC32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D608EE-76AE-2D55-DF6D-50CA94D8EB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C0E74-7F84-E787-7687-05F8733B26E2}"/>
              </a:ext>
            </a:extLst>
          </p:cNvPr>
          <p:cNvSpPr>
            <a:spLocks noGrp="1"/>
          </p:cNvSpPr>
          <p:nvPr>
            <p:ph type="dt" sz="half" idx="10"/>
          </p:nvPr>
        </p:nvSpPr>
        <p:spPr/>
        <p:txBody>
          <a:bodyPr/>
          <a:lstStyle/>
          <a:p>
            <a:fld id="{2B281CE9-E0DF-2844-850D-DF93F0722CA0}" type="datetimeFigureOut">
              <a:rPr lang="en-US" smtClean="0"/>
              <a:t>2/13/24</a:t>
            </a:fld>
            <a:endParaRPr lang="en-US"/>
          </a:p>
        </p:txBody>
      </p:sp>
      <p:sp>
        <p:nvSpPr>
          <p:cNvPr id="6" name="Footer Placeholder 5">
            <a:extLst>
              <a:ext uri="{FF2B5EF4-FFF2-40B4-BE49-F238E27FC236}">
                <a16:creationId xmlns:a16="http://schemas.microsoft.com/office/drawing/2014/main" id="{6DF87746-CAE0-4367-1E38-B294007B61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144FD-22B7-E6EF-5387-8AC3C25F0DD9}"/>
              </a:ext>
            </a:extLst>
          </p:cNvPr>
          <p:cNvSpPr>
            <a:spLocks noGrp="1"/>
          </p:cNvSpPr>
          <p:nvPr>
            <p:ph type="sldNum" sz="quarter" idx="12"/>
          </p:nvPr>
        </p:nvSpPr>
        <p:spPr/>
        <p:txBody>
          <a:bodyPr/>
          <a:lstStyle/>
          <a:p>
            <a:fld id="{7DD65350-1E09-504E-A6DB-80811CF4655A}" type="slidenum">
              <a:rPr lang="en-US" smtClean="0"/>
              <a:t>‹#›</a:t>
            </a:fld>
            <a:endParaRPr lang="en-US"/>
          </a:p>
        </p:txBody>
      </p:sp>
    </p:spTree>
    <p:extLst>
      <p:ext uri="{BB962C8B-B14F-4D97-AF65-F5344CB8AC3E}">
        <p14:creationId xmlns:p14="http://schemas.microsoft.com/office/powerpoint/2010/main" val="2671080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138666-4649-FCD5-31C8-27894403EC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3D5AEF-AD46-5268-2A33-766E98157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16D5B-3287-3F05-8B38-1BD5DB81A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81CE9-E0DF-2844-850D-DF93F0722CA0}" type="datetimeFigureOut">
              <a:rPr lang="en-US" smtClean="0"/>
              <a:t>2/13/24</a:t>
            </a:fld>
            <a:endParaRPr lang="en-US"/>
          </a:p>
        </p:txBody>
      </p:sp>
      <p:sp>
        <p:nvSpPr>
          <p:cNvPr id="5" name="Footer Placeholder 4">
            <a:extLst>
              <a:ext uri="{FF2B5EF4-FFF2-40B4-BE49-F238E27FC236}">
                <a16:creationId xmlns:a16="http://schemas.microsoft.com/office/drawing/2014/main" id="{46C3EB0A-1A97-D920-F5D6-11F0B99F7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F2426A-7715-F27A-DAE9-76F9F448E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65350-1E09-504E-A6DB-80811CF4655A}" type="slidenum">
              <a:rPr lang="en-US" smtClean="0"/>
              <a:t>‹#›</a:t>
            </a:fld>
            <a:endParaRPr lang="en-US"/>
          </a:p>
        </p:txBody>
      </p:sp>
    </p:spTree>
    <p:extLst>
      <p:ext uri="{BB962C8B-B14F-4D97-AF65-F5344CB8AC3E}">
        <p14:creationId xmlns:p14="http://schemas.microsoft.com/office/powerpoint/2010/main" val="1222891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Man_page" TargetMode="External"/><Relationship Id="rId2" Type="http://schemas.openxmlformats.org/officeDocument/2006/relationships/hyperlink" Target="https://tldr.inbrowser.ap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tinyurl.com/triads-bash-zi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G.porter@wustl.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B522-0A81-479E-3E8E-782E216F592E}"/>
              </a:ext>
            </a:extLst>
          </p:cNvPr>
          <p:cNvSpPr>
            <a:spLocks noGrp="1"/>
          </p:cNvSpPr>
          <p:nvPr>
            <p:ph type="ctrTitle"/>
          </p:nvPr>
        </p:nvSpPr>
        <p:spPr>
          <a:xfrm>
            <a:off x="1524000" y="-82826"/>
            <a:ext cx="9144000" cy="2387600"/>
          </a:xfrm>
        </p:spPr>
        <p:txBody>
          <a:bodyPr/>
          <a:lstStyle/>
          <a:p>
            <a:r>
              <a:rPr lang="en-US" dirty="0"/>
              <a:t>Unix Shell/Command Line</a:t>
            </a:r>
          </a:p>
        </p:txBody>
      </p:sp>
      <p:sp>
        <p:nvSpPr>
          <p:cNvPr id="3" name="Subtitle 2">
            <a:extLst>
              <a:ext uri="{FF2B5EF4-FFF2-40B4-BE49-F238E27FC236}">
                <a16:creationId xmlns:a16="http://schemas.microsoft.com/office/drawing/2014/main" id="{5B8F4063-D034-9978-B4B9-530176722447}"/>
              </a:ext>
            </a:extLst>
          </p:cNvPr>
          <p:cNvSpPr>
            <a:spLocks noGrp="1"/>
          </p:cNvSpPr>
          <p:nvPr>
            <p:ph type="subTitle" idx="1"/>
          </p:nvPr>
        </p:nvSpPr>
        <p:spPr>
          <a:xfrm>
            <a:off x="1524000" y="2601119"/>
            <a:ext cx="9144000" cy="1655762"/>
          </a:xfrm>
        </p:spPr>
        <p:txBody>
          <a:bodyPr/>
          <a:lstStyle/>
          <a:p>
            <a:r>
              <a:rPr lang="en-US" dirty="0"/>
              <a:t>Welcome!</a:t>
            </a:r>
          </a:p>
        </p:txBody>
      </p:sp>
    </p:spTree>
    <p:extLst>
      <p:ext uri="{BB962C8B-B14F-4D97-AF65-F5344CB8AC3E}">
        <p14:creationId xmlns:p14="http://schemas.microsoft.com/office/powerpoint/2010/main" val="3627166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5A7F9-7564-3E0C-D4EC-4153E2FB73D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a:t>Computers store files and directories in a hierarchy</a:t>
            </a:r>
          </a:p>
        </p:txBody>
      </p:sp>
      <p:pic>
        <p:nvPicPr>
          <p:cNvPr id="7" name="Content Placeholder 6" descr="Cartoon dogs with different colors&#10;&#10;Description automatically generated with medium confidence">
            <a:extLst>
              <a:ext uri="{FF2B5EF4-FFF2-40B4-BE49-F238E27FC236}">
                <a16:creationId xmlns:a16="http://schemas.microsoft.com/office/drawing/2014/main" id="{C635C226-8BEB-379A-8DB8-289577621FD0}"/>
              </a:ext>
            </a:extLst>
          </p:cNvPr>
          <p:cNvPicPr>
            <a:picLocks noGrp="1" noChangeAspect="1"/>
          </p:cNvPicPr>
          <p:nvPr>
            <p:ph idx="1"/>
          </p:nvPr>
        </p:nvPicPr>
        <p:blipFill rotWithShape="1">
          <a:blip r:embed="rId3"/>
          <a:srcRect r="19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3721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5A7F9-7564-3E0C-D4EC-4153E2FB73D6}"/>
              </a:ext>
            </a:extLst>
          </p:cNvPr>
          <p:cNvSpPr>
            <a:spLocks noGrp="1"/>
          </p:cNvSpPr>
          <p:nvPr>
            <p:ph type="title"/>
          </p:nvPr>
        </p:nvSpPr>
        <p:spPr>
          <a:xfrm>
            <a:off x="890338" y="1419568"/>
            <a:ext cx="3734014" cy="3566160"/>
          </a:xfrm>
        </p:spPr>
        <p:txBody>
          <a:bodyPr vert="horz" lIns="91440" tIns="45720" rIns="91440" bIns="45720" rtlCol="0" anchor="b">
            <a:normAutofit fontScale="90000"/>
          </a:bodyPr>
          <a:lstStyle/>
          <a:p>
            <a:r>
              <a:rPr lang="en-US" sz="5000" dirty="0"/>
              <a:t>Imagine that each parent group is a directory:</a:t>
            </a:r>
            <a:br>
              <a:rPr lang="en-US" sz="5000" dirty="0"/>
            </a:br>
            <a:r>
              <a:rPr lang="en-US" sz="5000" dirty="0"/>
              <a:t>Nana</a:t>
            </a:r>
            <a:br>
              <a:rPr lang="en-US" sz="5000" dirty="0"/>
            </a:br>
            <a:r>
              <a:rPr lang="en-US" sz="5000" dirty="0" err="1"/>
              <a:t>Chilli</a:t>
            </a:r>
            <a:r>
              <a:rPr lang="en-US" sz="5000" dirty="0"/>
              <a:t>-Bandit</a:t>
            </a:r>
            <a:br>
              <a:rPr lang="en-US" sz="5000" dirty="0"/>
            </a:br>
            <a:r>
              <a:rPr lang="en-US" sz="5000" dirty="0"/>
              <a:t>Stripe-Trixie</a:t>
            </a:r>
          </a:p>
        </p:txBody>
      </p:sp>
      <p:pic>
        <p:nvPicPr>
          <p:cNvPr id="7" name="Content Placeholder 6" descr="Cartoon dogs with different colors&#10;&#10;Description automatically generated with medium confidence">
            <a:extLst>
              <a:ext uri="{FF2B5EF4-FFF2-40B4-BE49-F238E27FC236}">
                <a16:creationId xmlns:a16="http://schemas.microsoft.com/office/drawing/2014/main" id="{C635C226-8BEB-379A-8DB8-289577621FD0}"/>
              </a:ext>
            </a:extLst>
          </p:cNvPr>
          <p:cNvPicPr>
            <a:picLocks noGrp="1" noChangeAspect="1"/>
          </p:cNvPicPr>
          <p:nvPr>
            <p:ph idx="1"/>
          </p:nvPr>
        </p:nvPicPr>
        <p:blipFill rotWithShape="1">
          <a:blip r:embed="rId2"/>
          <a:srcRect r="19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0417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5A7F9-7564-3E0C-D4EC-4153E2FB73D6}"/>
              </a:ext>
            </a:extLst>
          </p:cNvPr>
          <p:cNvSpPr>
            <a:spLocks noGrp="1"/>
          </p:cNvSpPr>
          <p:nvPr>
            <p:ph type="title"/>
          </p:nvPr>
        </p:nvSpPr>
        <p:spPr>
          <a:xfrm>
            <a:off x="890338" y="1419568"/>
            <a:ext cx="3734014" cy="3566160"/>
          </a:xfrm>
        </p:spPr>
        <p:txBody>
          <a:bodyPr vert="horz" lIns="91440" tIns="45720" rIns="91440" bIns="45720" rtlCol="0" anchor="b">
            <a:normAutofit/>
          </a:bodyPr>
          <a:lstStyle/>
          <a:p>
            <a:r>
              <a:rPr lang="en-US" sz="5000" dirty="0"/>
              <a:t>Starting with Nana, how to we get to Socks?</a:t>
            </a:r>
          </a:p>
        </p:txBody>
      </p:sp>
      <p:pic>
        <p:nvPicPr>
          <p:cNvPr id="7" name="Content Placeholder 6" descr="Cartoon dogs with different colors&#10;&#10;Description automatically generated with medium confidence">
            <a:extLst>
              <a:ext uri="{FF2B5EF4-FFF2-40B4-BE49-F238E27FC236}">
                <a16:creationId xmlns:a16="http://schemas.microsoft.com/office/drawing/2014/main" id="{C635C226-8BEB-379A-8DB8-289577621FD0}"/>
              </a:ext>
            </a:extLst>
          </p:cNvPr>
          <p:cNvPicPr>
            <a:picLocks noGrp="1" noChangeAspect="1"/>
          </p:cNvPicPr>
          <p:nvPr>
            <p:ph idx="1"/>
          </p:nvPr>
        </p:nvPicPr>
        <p:blipFill rotWithShape="1">
          <a:blip r:embed="rId2"/>
          <a:srcRect r="19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0739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5A7F9-7564-3E0C-D4EC-4153E2FB73D6}"/>
              </a:ext>
            </a:extLst>
          </p:cNvPr>
          <p:cNvSpPr>
            <a:spLocks noGrp="1"/>
          </p:cNvSpPr>
          <p:nvPr>
            <p:ph type="title"/>
          </p:nvPr>
        </p:nvSpPr>
        <p:spPr>
          <a:xfrm>
            <a:off x="194872" y="1419568"/>
            <a:ext cx="4429480" cy="3566160"/>
          </a:xfrm>
        </p:spPr>
        <p:txBody>
          <a:bodyPr vert="horz" lIns="91440" tIns="45720" rIns="91440" bIns="45720" rtlCol="0" anchor="b">
            <a:normAutofit/>
          </a:bodyPr>
          <a:lstStyle/>
          <a:p>
            <a:r>
              <a:rPr lang="en-US" sz="3200" dirty="0"/>
              <a:t>Nana, Stripe-Trixie, then Socks </a:t>
            </a:r>
            <a:br>
              <a:rPr lang="en-US" sz="3200" dirty="0"/>
            </a:br>
            <a:r>
              <a:rPr lang="en-US" sz="3200" dirty="0"/>
              <a:t>or</a:t>
            </a:r>
            <a:br>
              <a:rPr lang="en-US" sz="3200" dirty="0"/>
            </a:br>
            <a:r>
              <a:rPr lang="en-US" sz="3200" dirty="0"/>
              <a:t>turned into a path:</a:t>
            </a:r>
            <a:br>
              <a:rPr lang="en-US" sz="3200" dirty="0"/>
            </a:br>
            <a:r>
              <a:rPr lang="en-US" sz="3200" dirty="0"/>
              <a:t>Nana/Stripe-Trixie/Socks</a:t>
            </a:r>
          </a:p>
        </p:txBody>
      </p:sp>
      <p:pic>
        <p:nvPicPr>
          <p:cNvPr id="7" name="Content Placeholder 6" descr="Cartoon dogs with different colors&#10;&#10;Description automatically generated with medium confidence">
            <a:extLst>
              <a:ext uri="{FF2B5EF4-FFF2-40B4-BE49-F238E27FC236}">
                <a16:creationId xmlns:a16="http://schemas.microsoft.com/office/drawing/2014/main" id="{C635C226-8BEB-379A-8DB8-289577621FD0}"/>
              </a:ext>
            </a:extLst>
          </p:cNvPr>
          <p:cNvPicPr>
            <a:picLocks noGrp="1" noChangeAspect="1"/>
          </p:cNvPicPr>
          <p:nvPr>
            <p:ph idx="1"/>
          </p:nvPr>
        </p:nvPicPr>
        <p:blipFill rotWithShape="1">
          <a:blip r:embed="rId2"/>
          <a:srcRect r="195"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9961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C79B5B1A-AABD-9542-7626-26E9FCA21194}"/>
              </a:ext>
            </a:extLst>
          </p:cNvPr>
          <p:cNvPicPr>
            <a:picLocks noGrp="1" noChangeAspect="1"/>
          </p:cNvPicPr>
          <p:nvPr>
            <p:ph idx="1"/>
          </p:nvPr>
        </p:nvPicPr>
        <p:blipFill>
          <a:blip r:embed="rId2"/>
          <a:stretch>
            <a:fillRect/>
          </a:stretch>
        </p:blipFill>
        <p:spPr>
          <a:xfrm>
            <a:off x="3591339" y="161995"/>
            <a:ext cx="7961244" cy="6587401"/>
          </a:xfrm>
        </p:spPr>
      </p:pic>
      <p:sp>
        <p:nvSpPr>
          <p:cNvPr id="2" name="Title 1">
            <a:extLst>
              <a:ext uri="{FF2B5EF4-FFF2-40B4-BE49-F238E27FC236}">
                <a16:creationId xmlns:a16="http://schemas.microsoft.com/office/drawing/2014/main" id="{CB484FE8-0242-FDB6-BDEF-C03659DBEDDE}"/>
              </a:ext>
            </a:extLst>
          </p:cNvPr>
          <p:cNvSpPr>
            <a:spLocks noGrp="1"/>
          </p:cNvSpPr>
          <p:nvPr>
            <p:ph type="title"/>
          </p:nvPr>
        </p:nvSpPr>
        <p:spPr>
          <a:xfrm>
            <a:off x="1007164" y="365125"/>
            <a:ext cx="10346635" cy="1423918"/>
          </a:xfrm>
        </p:spPr>
        <p:txBody>
          <a:bodyPr/>
          <a:lstStyle/>
          <a:p>
            <a:r>
              <a:rPr lang="en-US" dirty="0"/>
              <a:t>File Hierarchy </a:t>
            </a:r>
          </a:p>
        </p:txBody>
      </p:sp>
    </p:spTree>
    <p:extLst>
      <p:ext uri="{BB962C8B-B14F-4D97-AF65-F5344CB8AC3E}">
        <p14:creationId xmlns:p14="http://schemas.microsoft.com/office/powerpoint/2010/main" val="1003908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C79B5B1A-AABD-9542-7626-26E9FCA21194}"/>
              </a:ext>
            </a:extLst>
          </p:cNvPr>
          <p:cNvPicPr>
            <a:picLocks noGrp="1" noChangeAspect="1"/>
          </p:cNvPicPr>
          <p:nvPr>
            <p:ph idx="1"/>
          </p:nvPr>
        </p:nvPicPr>
        <p:blipFill>
          <a:blip r:embed="rId2"/>
          <a:stretch>
            <a:fillRect/>
          </a:stretch>
        </p:blipFill>
        <p:spPr>
          <a:xfrm>
            <a:off x="3591339" y="161995"/>
            <a:ext cx="7961244" cy="6587401"/>
          </a:xfrm>
        </p:spPr>
      </p:pic>
      <p:sp>
        <p:nvSpPr>
          <p:cNvPr id="2" name="Title 1">
            <a:extLst>
              <a:ext uri="{FF2B5EF4-FFF2-40B4-BE49-F238E27FC236}">
                <a16:creationId xmlns:a16="http://schemas.microsoft.com/office/drawing/2014/main" id="{CB484FE8-0242-FDB6-BDEF-C03659DBEDDE}"/>
              </a:ext>
            </a:extLst>
          </p:cNvPr>
          <p:cNvSpPr>
            <a:spLocks noGrp="1"/>
          </p:cNvSpPr>
          <p:nvPr>
            <p:ph type="title"/>
          </p:nvPr>
        </p:nvSpPr>
        <p:spPr>
          <a:xfrm>
            <a:off x="1007165" y="0"/>
            <a:ext cx="8819741" cy="1789043"/>
          </a:xfrm>
        </p:spPr>
        <p:txBody>
          <a:bodyPr/>
          <a:lstStyle/>
          <a:p>
            <a:r>
              <a:rPr lang="en-US" dirty="0"/>
              <a:t>What is the path to </a:t>
            </a:r>
            <a:r>
              <a:rPr lang="en-US" dirty="0" err="1"/>
              <a:t>test.txt</a:t>
            </a:r>
            <a:r>
              <a:rPr lang="en-US" dirty="0"/>
              <a:t>?</a:t>
            </a:r>
          </a:p>
        </p:txBody>
      </p:sp>
    </p:spTree>
    <p:extLst>
      <p:ext uri="{BB962C8B-B14F-4D97-AF65-F5344CB8AC3E}">
        <p14:creationId xmlns:p14="http://schemas.microsoft.com/office/powerpoint/2010/main" val="2807274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C79B5B1A-AABD-9542-7626-26E9FCA21194}"/>
              </a:ext>
            </a:extLst>
          </p:cNvPr>
          <p:cNvPicPr>
            <a:picLocks noGrp="1" noChangeAspect="1"/>
          </p:cNvPicPr>
          <p:nvPr>
            <p:ph idx="1"/>
          </p:nvPr>
        </p:nvPicPr>
        <p:blipFill>
          <a:blip r:embed="rId2"/>
          <a:stretch>
            <a:fillRect/>
          </a:stretch>
        </p:blipFill>
        <p:spPr>
          <a:xfrm>
            <a:off x="3591339" y="161995"/>
            <a:ext cx="7961244" cy="6587401"/>
          </a:xfrm>
        </p:spPr>
      </p:pic>
      <p:sp>
        <p:nvSpPr>
          <p:cNvPr id="2" name="Title 1">
            <a:extLst>
              <a:ext uri="{FF2B5EF4-FFF2-40B4-BE49-F238E27FC236}">
                <a16:creationId xmlns:a16="http://schemas.microsoft.com/office/drawing/2014/main" id="{CB484FE8-0242-FDB6-BDEF-C03659DBEDDE}"/>
              </a:ext>
            </a:extLst>
          </p:cNvPr>
          <p:cNvSpPr>
            <a:spLocks noGrp="1"/>
          </p:cNvSpPr>
          <p:nvPr>
            <p:ph type="title"/>
          </p:nvPr>
        </p:nvSpPr>
        <p:spPr>
          <a:xfrm>
            <a:off x="474730" y="578734"/>
            <a:ext cx="8819741" cy="1789043"/>
          </a:xfrm>
        </p:spPr>
        <p:txBody>
          <a:bodyPr>
            <a:normAutofit fontScale="90000"/>
          </a:bodyPr>
          <a:lstStyle/>
          <a:p>
            <a:r>
              <a:rPr lang="en-US" dirty="0"/>
              <a:t>What is the path to </a:t>
            </a:r>
            <a:r>
              <a:rPr lang="en-US" dirty="0" err="1"/>
              <a:t>test.txt</a:t>
            </a:r>
            <a:r>
              <a:rPr lang="en-US" dirty="0"/>
              <a:t>?</a:t>
            </a:r>
            <a:br>
              <a:rPr lang="en-US" dirty="0"/>
            </a:br>
            <a:br>
              <a:rPr lang="en-US" dirty="0"/>
            </a:br>
            <a:r>
              <a:rPr lang="en-US" dirty="0"/>
              <a:t>/home/username/</a:t>
            </a:r>
            <a:r>
              <a:rPr lang="en-US" dirty="0" err="1"/>
              <a:t>test.txt</a:t>
            </a:r>
            <a:endParaRPr lang="en-US" dirty="0"/>
          </a:p>
        </p:txBody>
      </p:sp>
    </p:spTree>
    <p:extLst>
      <p:ext uri="{BB962C8B-B14F-4D97-AF65-F5344CB8AC3E}">
        <p14:creationId xmlns:p14="http://schemas.microsoft.com/office/powerpoint/2010/main" val="103589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AD65-B086-635D-7A3E-19E2342F2B5F}"/>
              </a:ext>
            </a:extLst>
          </p:cNvPr>
          <p:cNvSpPr>
            <a:spLocks noGrp="1"/>
          </p:cNvSpPr>
          <p:nvPr>
            <p:ph type="title"/>
          </p:nvPr>
        </p:nvSpPr>
        <p:spPr/>
        <p:txBody>
          <a:bodyPr/>
          <a:lstStyle/>
          <a:p>
            <a:r>
              <a:rPr lang="en-US" dirty="0"/>
              <a:t>Part 3 - What is a command?</a:t>
            </a:r>
          </a:p>
        </p:txBody>
      </p:sp>
      <p:sp>
        <p:nvSpPr>
          <p:cNvPr id="3" name="Content Placeholder 2">
            <a:extLst>
              <a:ext uri="{FF2B5EF4-FFF2-40B4-BE49-F238E27FC236}">
                <a16:creationId xmlns:a16="http://schemas.microsoft.com/office/drawing/2014/main" id="{E1A90C85-F993-0564-4F96-BB45497B4AD5}"/>
              </a:ext>
            </a:extLst>
          </p:cNvPr>
          <p:cNvSpPr>
            <a:spLocks noGrp="1"/>
          </p:cNvSpPr>
          <p:nvPr>
            <p:ph idx="1"/>
          </p:nvPr>
        </p:nvSpPr>
        <p:spPr/>
        <p:txBody>
          <a:bodyPr/>
          <a:lstStyle/>
          <a:p>
            <a:r>
              <a:rPr lang="en-US" dirty="0"/>
              <a:t>A simple shell command consists of the command itself followed by arguments, separated by spaces.</a:t>
            </a:r>
          </a:p>
          <a:p>
            <a:endParaRPr lang="en-US" dirty="0"/>
          </a:p>
          <a:p>
            <a:pPr marL="0" indent="0">
              <a:buNone/>
            </a:pPr>
            <a:r>
              <a:rPr lang="en-US" dirty="0"/>
              <a:t>Ex) </a:t>
            </a:r>
            <a:r>
              <a:rPr lang="en-US" dirty="0" err="1"/>
              <a:t>command_name</a:t>
            </a:r>
            <a:r>
              <a:rPr lang="en-US" dirty="0"/>
              <a:t> &lt;argument1&gt; &lt;argument2&gt;</a:t>
            </a:r>
          </a:p>
          <a:p>
            <a:pPr marL="0" indent="0">
              <a:buNone/>
            </a:pPr>
            <a:r>
              <a:rPr lang="en-US" dirty="0"/>
              <a:t>Or</a:t>
            </a:r>
          </a:p>
          <a:p>
            <a:pPr marL="0" indent="0">
              <a:buNone/>
            </a:pPr>
            <a:r>
              <a:rPr lang="en-US" dirty="0">
                <a:latin typeface="Urdu Typesetting" panose="03020402040406030203" pitchFamily="66" charset="-78"/>
                <a:cs typeface="Urdu Typesetting" panose="03020402040406030203" pitchFamily="66" charset="-78"/>
              </a:rPr>
              <a:t>ls /home/username</a:t>
            </a:r>
          </a:p>
        </p:txBody>
      </p:sp>
    </p:spTree>
    <p:extLst>
      <p:ext uri="{BB962C8B-B14F-4D97-AF65-F5344CB8AC3E}">
        <p14:creationId xmlns:p14="http://schemas.microsoft.com/office/powerpoint/2010/main" val="213061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5B24-6828-1B3A-24A5-7A65EB36F174}"/>
              </a:ext>
            </a:extLst>
          </p:cNvPr>
          <p:cNvSpPr>
            <a:spLocks noGrp="1"/>
          </p:cNvSpPr>
          <p:nvPr>
            <p:ph type="title"/>
          </p:nvPr>
        </p:nvSpPr>
        <p:spPr/>
        <p:txBody>
          <a:bodyPr/>
          <a:lstStyle/>
          <a:p>
            <a:r>
              <a:rPr lang="en-US" dirty="0"/>
              <a:t>Let’s jump into a couple commands</a:t>
            </a:r>
          </a:p>
        </p:txBody>
      </p:sp>
      <p:sp>
        <p:nvSpPr>
          <p:cNvPr id="3" name="Content Placeholder 2">
            <a:extLst>
              <a:ext uri="{FF2B5EF4-FFF2-40B4-BE49-F238E27FC236}">
                <a16:creationId xmlns:a16="http://schemas.microsoft.com/office/drawing/2014/main" id="{C1BFBDA9-ABCF-78AE-E4AD-D33FB9CA60F7}"/>
              </a:ext>
            </a:extLst>
          </p:cNvPr>
          <p:cNvSpPr>
            <a:spLocks noGrp="1"/>
          </p:cNvSpPr>
          <p:nvPr>
            <p:ph idx="1"/>
          </p:nvPr>
        </p:nvSpPr>
        <p:spPr/>
        <p:txBody>
          <a:bodyPr/>
          <a:lstStyle/>
          <a:p>
            <a:pPr marL="0" indent="0" algn="l">
              <a:buNone/>
            </a:pPr>
            <a:r>
              <a:rPr lang="en-US" b="0" i="0" dirty="0" err="1">
                <a:solidFill>
                  <a:srgbClr val="3A3B41"/>
                </a:solidFill>
                <a:effectLst/>
                <a:latin typeface="Urdu Typesetting" panose="03020402040406030203" pitchFamily="66" charset="-78"/>
                <a:cs typeface="Urdu Typesetting" panose="03020402040406030203" pitchFamily="66" charset="-78"/>
              </a:rPr>
              <a:t>pwd</a:t>
            </a:r>
            <a:r>
              <a:rPr lang="en-US" b="0" i="0" dirty="0">
                <a:solidFill>
                  <a:srgbClr val="3A3B41"/>
                </a:solidFill>
                <a:effectLst/>
                <a:latin typeface="Georgia" panose="02040502050405020303" pitchFamily="18" charset="0"/>
              </a:rPr>
              <a:t> – print working directory</a:t>
            </a:r>
          </a:p>
          <a:p>
            <a:pPr marL="0" indent="0" algn="l">
              <a:buNone/>
            </a:pPr>
            <a:r>
              <a:rPr lang="en-US" dirty="0">
                <a:solidFill>
                  <a:srgbClr val="3A3B41"/>
                </a:solidFill>
                <a:latin typeface="Urdu Typesetting" panose="03020402040406030203" pitchFamily="66" charset="-78"/>
                <a:cs typeface="Urdu Typesetting" panose="03020402040406030203" pitchFamily="66" charset="-78"/>
              </a:rPr>
              <a:t>ls</a:t>
            </a:r>
            <a:r>
              <a:rPr lang="en-US" dirty="0">
                <a:solidFill>
                  <a:srgbClr val="3A3B41"/>
                </a:solidFill>
                <a:latin typeface="Georgia" panose="02040502050405020303" pitchFamily="18" charset="0"/>
              </a:rPr>
              <a:t> – list</a:t>
            </a:r>
            <a:endParaRPr lang="en-US" b="0" i="0" dirty="0">
              <a:solidFill>
                <a:srgbClr val="3A3B41"/>
              </a:solidFill>
              <a:effectLst/>
              <a:latin typeface="Georgia" panose="02040502050405020303" pitchFamily="18" charset="0"/>
            </a:endParaRPr>
          </a:p>
        </p:txBody>
      </p:sp>
    </p:spTree>
    <p:extLst>
      <p:ext uri="{BB962C8B-B14F-4D97-AF65-F5344CB8AC3E}">
        <p14:creationId xmlns:p14="http://schemas.microsoft.com/office/powerpoint/2010/main" val="54439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C79B5B1A-AABD-9542-7626-26E9FCA21194}"/>
              </a:ext>
            </a:extLst>
          </p:cNvPr>
          <p:cNvPicPr>
            <a:picLocks noGrp="1" noChangeAspect="1"/>
          </p:cNvPicPr>
          <p:nvPr>
            <p:ph idx="1"/>
          </p:nvPr>
        </p:nvPicPr>
        <p:blipFill>
          <a:blip r:embed="rId2"/>
          <a:stretch>
            <a:fillRect/>
          </a:stretch>
        </p:blipFill>
        <p:spPr>
          <a:xfrm>
            <a:off x="3845983" y="227193"/>
            <a:ext cx="7961244" cy="6587401"/>
          </a:xfrm>
        </p:spPr>
      </p:pic>
      <p:sp>
        <p:nvSpPr>
          <p:cNvPr id="2" name="Title 1">
            <a:extLst>
              <a:ext uri="{FF2B5EF4-FFF2-40B4-BE49-F238E27FC236}">
                <a16:creationId xmlns:a16="http://schemas.microsoft.com/office/drawing/2014/main" id="{CB484FE8-0242-FDB6-BDEF-C03659DBEDDE}"/>
              </a:ext>
            </a:extLst>
          </p:cNvPr>
          <p:cNvSpPr>
            <a:spLocks noGrp="1"/>
          </p:cNvSpPr>
          <p:nvPr>
            <p:ph type="title"/>
          </p:nvPr>
        </p:nvSpPr>
        <p:spPr>
          <a:xfrm>
            <a:off x="602053" y="2479875"/>
            <a:ext cx="5173716" cy="949125"/>
          </a:xfrm>
        </p:spPr>
        <p:txBody>
          <a:bodyPr>
            <a:normAutofit fontScale="90000"/>
          </a:bodyPr>
          <a:lstStyle/>
          <a:p>
            <a:r>
              <a:rPr lang="en-US" dirty="0"/>
              <a:t>Scenario - you run ”</a:t>
            </a:r>
            <a:r>
              <a:rPr lang="en-US" dirty="0" err="1">
                <a:latin typeface="Urdu Typesetting" panose="03020402040406030203" pitchFamily="66" charset="-78"/>
                <a:cs typeface="Urdu Typesetting" panose="03020402040406030203" pitchFamily="66" charset="-78"/>
              </a:rPr>
              <a:t>pwd</a:t>
            </a:r>
            <a:r>
              <a:rPr lang="en-US" dirty="0"/>
              <a:t>”, the terminal outputs:</a:t>
            </a:r>
            <a:br>
              <a:rPr lang="en-US" dirty="0"/>
            </a:br>
            <a:r>
              <a:rPr lang="en-US" dirty="0">
                <a:latin typeface="Urdu Typesetting" panose="020F0502020204030204" pitchFamily="34" charset="0"/>
                <a:cs typeface="Urdu Typesetting" panose="020F0502020204030204" pitchFamily="34" charset="0"/>
              </a:rPr>
              <a:t>/home/username</a:t>
            </a:r>
            <a:br>
              <a:rPr lang="en-US" dirty="0">
                <a:latin typeface="Urdu Typesetting" panose="020F0502020204030204" pitchFamily="34" charset="0"/>
                <a:cs typeface="Urdu Typesetting" panose="020F0502020204030204" pitchFamily="34" charset="0"/>
              </a:rPr>
            </a:br>
            <a:br>
              <a:rPr lang="en-US" dirty="0"/>
            </a:br>
            <a:r>
              <a:rPr lang="en-US" dirty="0"/>
              <a:t>What do you get when you run </a:t>
            </a:r>
            <a:r>
              <a:rPr lang="en-US" dirty="0">
                <a:latin typeface="Urdu Typesetting" panose="03020402040406030203" pitchFamily="66" charset="-78"/>
                <a:cs typeface="Urdu Typesetting" panose="03020402040406030203" pitchFamily="66" charset="-78"/>
              </a:rPr>
              <a:t>ls</a:t>
            </a:r>
            <a:r>
              <a:rPr lang="en-US" dirty="0"/>
              <a:t>?</a:t>
            </a:r>
          </a:p>
        </p:txBody>
      </p:sp>
    </p:spTree>
    <p:extLst>
      <p:ext uri="{BB962C8B-B14F-4D97-AF65-F5344CB8AC3E}">
        <p14:creationId xmlns:p14="http://schemas.microsoft.com/office/powerpoint/2010/main" val="76719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A person standing on a rock&#10;&#10;Description automatically generated">
            <a:extLst>
              <a:ext uri="{FF2B5EF4-FFF2-40B4-BE49-F238E27FC236}">
                <a16:creationId xmlns:a16="http://schemas.microsoft.com/office/drawing/2014/main" id="{D64D17A1-C885-2BD2-4C91-0A0E2D68D492}"/>
              </a:ext>
            </a:extLst>
          </p:cNvPr>
          <p:cNvPicPr>
            <a:picLocks noGrp="1" noChangeAspect="1"/>
          </p:cNvPicPr>
          <p:nvPr>
            <p:ph idx="1"/>
          </p:nvPr>
        </p:nvPicPr>
        <p:blipFill rotWithShape="1">
          <a:blip r:embed="rId3"/>
          <a:srcRect t="8429" b="7302"/>
          <a:stretch/>
        </p:blipFill>
        <p:spPr>
          <a:xfrm>
            <a:off x="0" y="-185522"/>
            <a:ext cx="12191980" cy="7043521"/>
          </a:xfrm>
          <a:prstGeom prst="rect">
            <a:avLst/>
          </a:prstGeom>
        </p:spPr>
      </p:pic>
      <p:sp>
        <p:nvSpPr>
          <p:cNvPr id="2" name="Title 1">
            <a:extLst>
              <a:ext uri="{FF2B5EF4-FFF2-40B4-BE49-F238E27FC236}">
                <a16:creationId xmlns:a16="http://schemas.microsoft.com/office/drawing/2014/main" id="{E7CA7194-6E34-A234-B603-476EC49FE1ED}"/>
              </a:ext>
            </a:extLst>
          </p:cNvPr>
          <p:cNvSpPr>
            <a:spLocks noGrp="1"/>
          </p:cNvSpPr>
          <p:nvPr>
            <p:ph type="title"/>
          </p:nvPr>
        </p:nvSpPr>
        <p:spPr>
          <a:xfrm>
            <a:off x="5824745" y="723147"/>
            <a:ext cx="4511951" cy="443153"/>
          </a:xfrm>
        </p:spPr>
        <p:txBody>
          <a:bodyPr vert="horz" lIns="91440" tIns="45720" rIns="91440" bIns="45720" rtlCol="0" anchor="ctr">
            <a:normAutofit fontScale="90000"/>
          </a:bodyPr>
          <a:lstStyle/>
          <a:p>
            <a:pPr algn="ctr"/>
            <a:r>
              <a:rPr lang="en-US" sz="3600" dirty="0">
                <a:solidFill>
                  <a:schemeClr val="tx1">
                    <a:lumMod val="85000"/>
                    <a:lumOff val="15000"/>
                  </a:schemeClr>
                </a:solidFill>
              </a:rPr>
              <a:t>The Command Line is like the woods</a:t>
            </a:r>
          </a:p>
        </p:txBody>
      </p:sp>
    </p:spTree>
    <p:extLst>
      <p:ext uri="{BB962C8B-B14F-4D97-AF65-F5344CB8AC3E}">
        <p14:creationId xmlns:p14="http://schemas.microsoft.com/office/powerpoint/2010/main" val="100079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6DDC956-2DCB-F170-4C1B-7A3C68AE4E72}"/>
              </a:ext>
            </a:extLst>
          </p:cNvPr>
          <p:cNvPicPr>
            <a:picLocks noChangeAspect="1"/>
          </p:cNvPicPr>
          <p:nvPr/>
        </p:nvPicPr>
        <p:blipFill>
          <a:blip r:embed="rId2"/>
          <a:stretch>
            <a:fillRect/>
          </a:stretch>
        </p:blipFill>
        <p:spPr>
          <a:xfrm>
            <a:off x="106018" y="697948"/>
            <a:ext cx="11646623" cy="2018748"/>
          </a:xfrm>
          <a:prstGeom prst="rect">
            <a:avLst/>
          </a:prstGeom>
        </p:spPr>
      </p:pic>
    </p:spTree>
    <p:extLst>
      <p:ext uri="{BB962C8B-B14F-4D97-AF65-F5344CB8AC3E}">
        <p14:creationId xmlns:p14="http://schemas.microsoft.com/office/powerpoint/2010/main" val="2800432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10;&#10;Description automatically generated">
            <a:extLst>
              <a:ext uri="{FF2B5EF4-FFF2-40B4-BE49-F238E27FC236}">
                <a16:creationId xmlns:a16="http://schemas.microsoft.com/office/drawing/2014/main" id="{935683E0-DC24-17DB-4D37-61320C2EB3D2}"/>
              </a:ext>
            </a:extLst>
          </p:cNvPr>
          <p:cNvPicPr>
            <a:picLocks noChangeAspect="1"/>
          </p:cNvPicPr>
          <p:nvPr/>
        </p:nvPicPr>
        <p:blipFill>
          <a:blip r:embed="rId2"/>
          <a:stretch>
            <a:fillRect/>
          </a:stretch>
        </p:blipFill>
        <p:spPr>
          <a:xfrm>
            <a:off x="316572" y="927652"/>
            <a:ext cx="13932276" cy="1870765"/>
          </a:xfrm>
          <a:prstGeom prst="rect">
            <a:avLst/>
          </a:prstGeom>
        </p:spPr>
      </p:pic>
    </p:spTree>
    <p:extLst>
      <p:ext uri="{BB962C8B-B14F-4D97-AF65-F5344CB8AC3E}">
        <p14:creationId xmlns:p14="http://schemas.microsoft.com/office/powerpoint/2010/main" val="262432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EA6F-B896-22A0-D6C1-CD1EDC8C656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4084D11D-B486-9047-AE17-9EFCA3E67F77}"/>
              </a:ext>
            </a:extLst>
          </p:cNvPr>
          <p:cNvSpPr>
            <a:spLocks noGrp="1"/>
          </p:cNvSpPr>
          <p:nvPr>
            <p:ph idx="1"/>
          </p:nvPr>
        </p:nvSpPr>
        <p:spPr/>
        <p:txBody>
          <a:bodyPr/>
          <a:lstStyle/>
          <a:p>
            <a:r>
              <a:rPr lang="en-US" dirty="0"/>
              <a:t>-F is pretty cool, what other options do we have?</a:t>
            </a:r>
          </a:p>
          <a:p>
            <a:endParaRPr lang="en-US" dirty="0"/>
          </a:p>
          <a:p>
            <a:r>
              <a:rPr lang="en-US" dirty="0"/>
              <a:t>Enter documentation!</a:t>
            </a:r>
          </a:p>
        </p:txBody>
      </p:sp>
    </p:spTree>
    <p:extLst>
      <p:ext uri="{BB962C8B-B14F-4D97-AF65-F5344CB8AC3E}">
        <p14:creationId xmlns:p14="http://schemas.microsoft.com/office/powerpoint/2010/main" val="3077853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CE98-AF73-F219-AC24-E06FF98F8FEB}"/>
              </a:ext>
            </a:extLst>
          </p:cNvPr>
          <p:cNvSpPr>
            <a:spLocks noGrp="1"/>
          </p:cNvSpPr>
          <p:nvPr>
            <p:ph type="title"/>
          </p:nvPr>
        </p:nvSpPr>
        <p:spPr/>
        <p:txBody>
          <a:bodyPr/>
          <a:lstStyle/>
          <a:p>
            <a:r>
              <a:rPr lang="en-US" dirty="0"/>
              <a:t>Where to go for documentation/help</a:t>
            </a:r>
          </a:p>
        </p:txBody>
      </p:sp>
      <p:sp>
        <p:nvSpPr>
          <p:cNvPr id="3" name="Content Placeholder 2">
            <a:extLst>
              <a:ext uri="{FF2B5EF4-FFF2-40B4-BE49-F238E27FC236}">
                <a16:creationId xmlns:a16="http://schemas.microsoft.com/office/drawing/2014/main" id="{40C4CA34-0902-009C-C59B-F340F637B09D}"/>
              </a:ext>
            </a:extLst>
          </p:cNvPr>
          <p:cNvSpPr>
            <a:spLocks noGrp="1"/>
          </p:cNvSpPr>
          <p:nvPr>
            <p:ph idx="1"/>
          </p:nvPr>
        </p:nvSpPr>
        <p:spPr/>
        <p:txBody>
          <a:bodyPr/>
          <a:lstStyle/>
          <a:p>
            <a:r>
              <a:rPr lang="en-US" dirty="0"/>
              <a:t>Google </a:t>
            </a:r>
          </a:p>
          <a:p>
            <a:r>
              <a:rPr lang="en-US" dirty="0">
                <a:latin typeface="Urdu Typesetting" panose="03020402040406030203" pitchFamily="66" charset="-78"/>
                <a:cs typeface="Urdu Typesetting" panose="03020402040406030203" pitchFamily="66" charset="-78"/>
              </a:rPr>
              <a:t>Man</a:t>
            </a:r>
            <a:r>
              <a:rPr lang="en-US" dirty="0"/>
              <a:t> command</a:t>
            </a:r>
          </a:p>
          <a:p>
            <a:r>
              <a:rPr lang="en-US" dirty="0" err="1"/>
              <a:t>tldr</a:t>
            </a:r>
            <a:r>
              <a:rPr lang="en-US" dirty="0"/>
              <a:t>-pages</a:t>
            </a:r>
          </a:p>
        </p:txBody>
      </p:sp>
    </p:spTree>
    <p:extLst>
      <p:ext uri="{BB962C8B-B14F-4D97-AF65-F5344CB8AC3E}">
        <p14:creationId xmlns:p14="http://schemas.microsoft.com/office/powerpoint/2010/main" val="264091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8D2F-6EE0-1677-D844-9F0A9897285F}"/>
              </a:ext>
            </a:extLst>
          </p:cNvPr>
          <p:cNvSpPr>
            <a:spLocks noGrp="1"/>
          </p:cNvSpPr>
          <p:nvPr>
            <p:ph type="title"/>
          </p:nvPr>
        </p:nvSpPr>
        <p:spPr/>
        <p:txBody>
          <a:bodyPr/>
          <a:lstStyle/>
          <a:p>
            <a:r>
              <a:rPr lang="en-US" dirty="0"/>
              <a:t>Google</a:t>
            </a:r>
          </a:p>
        </p:txBody>
      </p:sp>
      <p:pic>
        <p:nvPicPr>
          <p:cNvPr id="5" name="Content Placeholder 4" descr="A screenshot of a computer&#10;&#10;Description automatically generated">
            <a:extLst>
              <a:ext uri="{FF2B5EF4-FFF2-40B4-BE49-F238E27FC236}">
                <a16:creationId xmlns:a16="http://schemas.microsoft.com/office/drawing/2014/main" id="{7A876CB9-58AF-7D7E-7A6D-765BC2F1489C}"/>
              </a:ext>
            </a:extLst>
          </p:cNvPr>
          <p:cNvPicPr>
            <a:picLocks noGrp="1" noChangeAspect="1"/>
          </p:cNvPicPr>
          <p:nvPr>
            <p:ph idx="1"/>
          </p:nvPr>
        </p:nvPicPr>
        <p:blipFill>
          <a:blip r:embed="rId2"/>
          <a:stretch>
            <a:fillRect/>
          </a:stretch>
        </p:blipFill>
        <p:spPr>
          <a:xfrm>
            <a:off x="1366706" y="1825625"/>
            <a:ext cx="9458587" cy="4351338"/>
          </a:xfrm>
        </p:spPr>
      </p:pic>
    </p:spTree>
    <p:extLst>
      <p:ext uri="{BB962C8B-B14F-4D97-AF65-F5344CB8AC3E}">
        <p14:creationId xmlns:p14="http://schemas.microsoft.com/office/powerpoint/2010/main" val="303988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3EC9-71FE-2CCC-1B00-C1404D295223}"/>
              </a:ext>
            </a:extLst>
          </p:cNvPr>
          <p:cNvSpPr>
            <a:spLocks noGrp="1"/>
          </p:cNvSpPr>
          <p:nvPr>
            <p:ph type="title"/>
          </p:nvPr>
        </p:nvSpPr>
        <p:spPr/>
        <p:txBody>
          <a:bodyPr/>
          <a:lstStyle/>
          <a:p>
            <a:r>
              <a:rPr lang="en-US" dirty="0"/>
              <a:t>man &lt;command&gt; - Manual of a command</a:t>
            </a:r>
          </a:p>
        </p:txBody>
      </p:sp>
      <p:sp>
        <p:nvSpPr>
          <p:cNvPr id="3" name="Content Placeholder 2">
            <a:extLst>
              <a:ext uri="{FF2B5EF4-FFF2-40B4-BE49-F238E27FC236}">
                <a16:creationId xmlns:a16="http://schemas.microsoft.com/office/drawing/2014/main" id="{24453CF4-987C-8112-279E-70A58CABD828}"/>
              </a:ext>
            </a:extLst>
          </p:cNvPr>
          <p:cNvSpPr>
            <a:spLocks noGrp="1"/>
          </p:cNvSpPr>
          <p:nvPr>
            <p:ph idx="1"/>
          </p:nvPr>
        </p:nvSpPr>
        <p:spPr/>
        <p:txBody>
          <a:bodyPr/>
          <a:lstStyle/>
          <a:p>
            <a:r>
              <a:rPr lang="en-US" dirty="0"/>
              <a:t>Ex) </a:t>
            </a:r>
            <a:r>
              <a:rPr lang="en-US" dirty="0">
                <a:latin typeface="American Typewriter" panose="02090604020004020304" pitchFamily="18" charset="77"/>
              </a:rPr>
              <a:t>man ls </a:t>
            </a:r>
          </a:p>
          <a:p>
            <a:pPr lvl="1"/>
            <a:endParaRPr lang="en-US" dirty="0"/>
          </a:p>
        </p:txBody>
      </p:sp>
      <p:pic>
        <p:nvPicPr>
          <p:cNvPr id="5" name="Picture 4" descr="A screenshot of a computer code&#10;&#10;Description automatically generated">
            <a:extLst>
              <a:ext uri="{FF2B5EF4-FFF2-40B4-BE49-F238E27FC236}">
                <a16:creationId xmlns:a16="http://schemas.microsoft.com/office/drawing/2014/main" id="{C476B513-0202-250A-BFF3-91C26D0E9382}"/>
              </a:ext>
            </a:extLst>
          </p:cNvPr>
          <p:cNvPicPr>
            <a:picLocks noChangeAspect="1"/>
          </p:cNvPicPr>
          <p:nvPr/>
        </p:nvPicPr>
        <p:blipFill>
          <a:blip r:embed="rId2"/>
          <a:stretch>
            <a:fillRect/>
          </a:stretch>
        </p:blipFill>
        <p:spPr>
          <a:xfrm>
            <a:off x="3392556" y="1318915"/>
            <a:ext cx="7772400" cy="4220170"/>
          </a:xfrm>
          <a:prstGeom prst="rect">
            <a:avLst/>
          </a:prstGeom>
        </p:spPr>
      </p:pic>
      <p:pic>
        <p:nvPicPr>
          <p:cNvPr id="7" name="Picture 6" descr="A close-up of a white background&#10;&#10;Description automatically generated">
            <a:extLst>
              <a:ext uri="{FF2B5EF4-FFF2-40B4-BE49-F238E27FC236}">
                <a16:creationId xmlns:a16="http://schemas.microsoft.com/office/drawing/2014/main" id="{F5495F80-55CD-1706-6649-51ADB4407C3B}"/>
              </a:ext>
            </a:extLst>
          </p:cNvPr>
          <p:cNvPicPr>
            <a:picLocks noChangeAspect="1"/>
          </p:cNvPicPr>
          <p:nvPr/>
        </p:nvPicPr>
        <p:blipFill>
          <a:blip r:embed="rId3"/>
          <a:stretch>
            <a:fillRect/>
          </a:stretch>
        </p:blipFill>
        <p:spPr>
          <a:xfrm>
            <a:off x="3511550" y="5620393"/>
            <a:ext cx="6997700" cy="1028700"/>
          </a:xfrm>
          <a:prstGeom prst="rect">
            <a:avLst/>
          </a:prstGeom>
        </p:spPr>
      </p:pic>
    </p:spTree>
    <p:extLst>
      <p:ext uri="{BB962C8B-B14F-4D97-AF65-F5344CB8AC3E}">
        <p14:creationId xmlns:p14="http://schemas.microsoft.com/office/powerpoint/2010/main" val="419322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1A93-92E7-4739-1F28-363E7492DBAB}"/>
              </a:ext>
            </a:extLst>
          </p:cNvPr>
          <p:cNvSpPr>
            <a:spLocks noGrp="1"/>
          </p:cNvSpPr>
          <p:nvPr>
            <p:ph type="title"/>
          </p:nvPr>
        </p:nvSpPr>
        <p:spPr/>
        <p:txBody>
          <a:bodyPr/>
          <a:lstStyle/>
          <a:p>
            <a:r>
              <a:rPr lang="en-US" dirty="0" err="1"/>
              <a:t>tldr</a:t>
            </a:r>
            <a:r>
              <a:rPr lang="en-US" dirty="0"/>
              <a:t>-pages</a:t>
            </a:r>
          </a:p>
        </p:txBody>
      </p:sp>
      <p:sp>
        <p:nvSpPr>
          <p:cNvPr id="3" name="Content Placeholder 2">
            <a:extLst>
              <a:ext uri="{FF2B5EF4-FFF2-40B4-BE49-F238E27FC236}">
                <a16:creationId xmlns:a16="http://schemas.microsoft.com/office/drawing/2014/main" id="{B848A682-A06F-2DCC-08E8-5538338E4BA9}"/>
              </a:ext>
            </a:extLst>
          </p:cNvPr>
          <p:cNvSpPr>
            <a:spLocks noGrp="1"/>
          </p:cNvSpPr>
          <p:nvPr>
            <p:ph idx="1"/>
          </p:nvPr>
        </p:nvSpPr>
        <p:spPr/>
        <p:txBody>
          <a:bodyPr/>
          <a:lstStyle/>
          <a:p>
            <a:r>
              <a:rPr lang="en-US" dirty="0">
                <a:hlinkClick r:id="rId2"/>
              </a:rPr>
              <a:t>https://tldr.inbrowser.app/</a:t>
            </a:r>
            <a:endParaRPr lang="en-US" dirty="0"/>
          </a:p>
          <a:p>
            <a:pPr algn="l"/>
            <a:r>
              <a:rPr lang="en-US" dirty="0"/>
              <a:t>The </a:t>
            </a:r>
            <a:r>
              <a:rPr lang="en-US" dirty="0" err="1"/>
              <a:t>tldr</a:t>
            </a:r>
            <a:r>
              <a:rPr lang="en-US" dirty="0"/>
              <a:t>-pages project is a collection of community-maintained help pages for command-line tools, that aims to be a simpler, more approachable complement to traditional </a:t>
            </a:r>
            <a:r>
              <a:rPr lang="en-US" dirty="0">
                <a:hlinkClick r:id="rId3"/>
              </a:rPr>
              <a:t>man pages</a:t>
            </a:r>
            <a:r>
              <a:rPr lang="en-US" dirty="0"/>
              <a:t>.</a:t>
            </a:r>
            <a:br>
              <a:rPr lang="en-US" dirty="0"/>
            </a:br>
            <a:endParaRPr lang="en-US" dirty="0"/>
          </a:p>
        </p:txBody>
      </p:sp>
    </p:spTree>
    <p:extLst>
      <p:ext uri="{BB962C8B-B14F-4D97-AF65-F5344CB8AC3E}">
        <p14:creationId xmlns:p14="http://schemas.microsoft.com/office/powerpoint/2010/main" val="2461539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8605-975C-B67D-0AD7-467EFCDE9B10}"/>
              </a:ext>
            </a:extLst>
          </p:cNvPr>
          <p:cNvSpPr>
            <a:spLocks noGrp="1"/>
          </p:cNvSpPr>
          <p:nvPr>
            <p:ph type="title"/>
          </p:nvPr>
        </p:nvSpPr>
        <p:spPr/>
        <p:txBody>
          <a:bodyPr/>
          <a:lstStyle/>
          <a:p>
            <a:r>
              <a:rPr lang="en-US" dirty="0" err="1"/>
              <a:t>tldr</a:t>
            </a:r>
            <a:r>
              <a:rPr lang="en-US" dirty="0"/>
              <a:t>-pages </a:t>
            </a:r>
          </a:p>
        </p:txBody>
      </p:sp>
      <p:pic>
        <p:nvPicPr>
          <p:cNvPr id="5" name="Content Placeholder 4" descr="A screenshot of a computer&#10;&#10;Description automatically generated">
            <a:extLst>
              <a:ext uri="{FF2B5EF4-FFF2-40B4-BE49-F238E27FC236}">
                <a16:creationId xmlns:a16="http://schemas.microsoft.com/office/drawing/2014/main" id="{6D6EEF40-45E8-1D13-1139-67342BF850AC}"/>
              </a:ext>
            </a:extLst>
          </p:cNvPr>
          <p:cNvPicPr>
            <a:picLocks noGrp="1" noChangeAspect="1"/>
          </p:cNvPicPr>
          <p:nvPr>
            <p:ph idx="1"/>
          </p:nvPr>
        </p:nvPicPr>
        <p:blipFill>
          <a:blip r:embed="rId2"/>
          <a:stretch>
            <a:fillRect/>
          </a:stretch>
        </p:blipFill>
        <p:spPr>
          <a:xfrm>
            <a:off x="866554" y="1825625"/>
            <a:ext cx="10458891" cy="4351338"/>
          </a:xfrm>
        </p:spPr>
      </p:pic>
    </p:spTree>
    <p:extLst>
      <p:ext uri="{BB962C8B-B14F-4D97-AF65-F5344CB8AC3E}">
        <p14:creationId xmlns:p14="http://schemas.microsoft.com/office/powerpoint/2010/main" val="1255705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1F3A-68AB-FDD9-83EB-CBF17952F346}"/>
              </a:ext>
            </a:extLst>
          </p:cNvPr>
          <p:cNvSpPr>
            <a:spLocks noGrp="1"/>
          </p:cNvSpPr>
          <p:nvPr>
            <p:ph type="title"/>
          </p:nvPr>
        </p:nvSpPr>
        <p:spPr/>
        <p:txBody>
          <a:bodyPr/>
          <a:lstStyle/>
          <a:p>
            <a:r>
              <a:rPr lang="en-US" dirty="0" err="1"/>
              <a:t>tldr</a:t>
            </a:r>
            <a:r>
              <a:rPr lang="en-US" dirty="0"/>
              <a:t>-pages </a:t>
            </a:r>
          </a:p>
        </p:txBody>
      </p:sp>
      <p:pic>
        <p:nvPicPr>
          <p:cNvPr id="5" name="Content Placeholder 4" descr="A screenshot of a computer&#10;&#10;Description automatically generated">
            <a:extLst>
              <a:ext uri="{FF2B5EF4-FFF2-40B4-BE49-F238E27FC236}">
                <a16:creationId xmlns:a16="http://schemas.microsoft.com/office/drawing/2014/main" id="{E408CD4F-F59F-FB90-0EC6-A5860600ECBA}"/>
              </a:ext>
            </a:extLst>
          </p:cNvPr>
          <p:cNvPicPr>
            <a:picLocks noGrp="1" noChangeAspect="1"/>
          </p:cNvPicPr>
          <p:nvPr>
            <p:ph idx="1"/>
          </p:nvPr>
        </p:nvPicPr>
        <p:blipFill>
          <a:blip r:embed="rId2"/>
          <a:stretch>
            <a:fillRect/>
          </a:stretch>
        </p:blipFill>
        <p:spPr>
          <a:xfrm>
            <a:off x="838200" y="2145149"/>
            <a:ext cx="10515600" cy="3712290"/>
          </a:xfrm>
        </p:spPr>
      </p:pic>
    </p:spTree>
    <p:extLst>
      <p:ext uri="{BB962C8B-B14F-4D97-AF65-F5344CB8AC3E}">
        <p14:creationId xmlns:p14="http://schemas.microsoft.com/office/powerpoint/2010/main" val="4069935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07AC3-CF7A-BC8D-4A04-6B4A2A38019A}"/>
              </a:ext>
            </a:extLst>
          </p:cNvPr>
          <p:cNvSpPr>
            <a:spLocks noGrp="1"/>
          </p:cNvSpPr>
          <p:nvPr>
            <p:ph type="title"/>
          </p:nvPr>
        </p:nvSpPr>
        <p:spPr>
          <a:xfrm>
            <a:off x="0" y="185531"/>
            <a:ext cx="2286540" cy="1179444"/>
          </a:xfrm>
        </p:spPr>
        <p:txBody>
          <a:bodyPr>
            <a:normAutofit fontScale="90000"/>
          </a:bodyPr>
          <a:lstStyle/>
          <a:p>
            <a:r>
              <a:rPr lang="en-US" dirty="0" err="1"/>
              <a:t>tldr</a:t>
            </a:r>
            <a:r>
              <a:rPr lang="en-US" dirty="0"/>
              <a:t>-pages</a:t>
            </a:r>
          </a:p>
        </p:txBody>
      </p:sp>
      <p:pic>
        <p:nvPicPr>
          <p:cNvPr id="5" name="Content Placeholder 4" descr="A screenshot of a computer&#10;&#10;Description automatically generated">
            <a:extLst>
              <a:ext uri="{FF2B5EF4-FFF2-40B4-BE49-F238E27FC236}">
                <a16:creationId xmlns:a16="http://schemas.microsoft.com/office/drawing/2014/main" id="{D0F81975-07A9-44E2-9626-36FCA726D9F4}"/>
              </a:ext>
            </a:extLst>
          </p:cNvPr>
          <p:cNvPicPr>
            <a:picLocks noGrp="1" noChangeAspect="1"/>
          </p:cNvPicPr>
          <p:nvPr>
            <p:ph idx="1"/>
          </p:nvPr>
        </p:nvPicPr>
        <p:blipFill>
          <a:blip r:embed="rId2"/>
          <a:stretch>
            <a:fillRect/>
          </a:stretch>
        </p:blipFill>
        <p:spPr>
          <a:xfrm>
            <a:off x="2202634" y="301832"/>
            <a:ext cx="9739826" cy="6254336"/>
          </a:xfrm>
        </p:spPr>
      </p:pic>
    </p:spTree>
    <p:extLst>
      <p:ext uri="{BB962C8B-B14F-4D97-AF65-F5344CB8AC3E}">
        <p14:creationId xmlns:p14="http://schemas.microsoft.com/office/powerpoint/2010/main" val="7195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56BF-8100-F11D-1A69-A830A4576E47}"/>
              </a:ext>
            </a:extLst>
          </p:cNvPr>
          <p:cNvSpPr>
            <a:spLocks noGrp="1"/>
          </p:cNvSpPr>
          <p:nvPr>
            <p:ph type="title"/>
          </p:nvPr>
        </p:nvSpPr>
        <p:spPr/>
        <p:txBody>
          <a:bodyPr/>
          <a:lstStyle/>
          <a:p>
            <a:r>
              <a:rPr lang="en-US" dirty="0"/>
              <a:t>Agenda for the day!</a:t>
            </a:r>
          </a:p>
        </p:txBody>
      </p:sp>
      <p:sp>
        <p:nvSpPr>
          <p:cNvPr id="3" name="Content Placeholder 2">
            <a:extLst>
              <a:ext uri="{FF2B5EF4-FFF2-40B4-BE49-F238E27FC236}">
                <a16:creationId xmlns:a16="http://schemas.microsoft.com/office/drawing/2014/main" id="{E05A76E3-E6AA-1AB1-A415-5AB03C7D59BC}"/>
              </a:ext>
            </a:extLst>
          </p:cNvPr>
          <p:cNvSpPr>
            <a:spLocks noGrp="1"/>
          </p:cNvSpPr>
          <p:nvPr>
            <p:ph idx="1"/>
          </p:nvPr>
        </p:nvSpPr>
        <p:spPr/>
        <p:txBody>
          <a:bodyPr/>
          <a:lstStyle/>
          <a:p>
            <a:r>
              <a:rPr lang="en-US" dirty="0"/>
              <a:t>Introductions</a:t>
            </a:r>
          </a:p>
          <a:p>
            <a:r>
              <a:rPr lang="en-US" dirty="0"/>
              <a:t>What is a shell?</a:t>
            </a:r>
          </a:p>
          <a:p>
            <a:r>
              <a:rPr lang="en-US" dirty="0"/>
              <a:t>What is a hierarchy? </a:t>
            </a:r>
          </a:p>
          <a:p>
            <a:r>
              <a:rPr lang="en-US" dirty="0"/>
              <a:t>What is a command? </a:t>
            </a:r>
          </a:p>
          <a:p>
            <a:r>
              <a:rPr lang="en-US" dirty="0"/>
              <a:t>Where can I go for help?</a:t>
            </a:r>
          </a:p>
          <a:p>
            <a:endParaRPr lang="en-US" dirty="0"/>
          </a:p>
          <a:p>
            <a:r>
              <a:rPr lang="en-US" b="1" dirty="0"/>
              <a:t>Learning outcome: Build confidence in how to interact with the command line.</a:t>
            </a:r>
          </a:p>
        </p:txBody>
      </p:sp>
    </p:spTree>
    <p:extLst>
      <p:ext uri="{BB962C8B-B14F-4D97-AF65-F5344CB8AC3E}">
        <p14:creationId xmlns:p14="http://schemas.microsoft.com/office/powerpoint/2010/main" val="197836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5B24-6828-1B3A-24A5-7A65EB36F174}"/>
              </a:ext>
            </a:extLst>
          </p:cNvPr>
          <p:cNvSpPr>
            <a:spLocks noGrp="1"/>
          </p:cNvSpPr>
          <p:nvPr>
            <p:ph type="title"/>
          </p:nvPr>
        </p:nvSpPr>
        <p:spPr/>
        <p:txBody>
          <a:bodyPr/>
          <a:lstStyle/>
          <a:p>
            <a:r>
              <a:rPr lang="en-US" dirty="0"/>
              <a:t>Let’s build on our previous commands!</a:t>
            </a:r>
          </a:p>
        </p:txBody>
      </p:sp>
      <p:sp>
        <p:nvSpPr>
          <p:cNvPr id="3" name="Content Placeholder 2">
            <a:extLst>
              <a:ext uri="{FF2B5EF4-FFF2-40B4-BE49-F238E27FC236}">
                <a16:creationId xmlns:a16="http://schemas.microsoft.com/office/drawing/2014/main" id="{C1BFBDA9-ABCF-78AE-E4AD-D33FB9CA60F7}"/>
              </a:ext>
            </a:extLst>
          </p:cNvPr>
          <p:cNvSpPr>
            <a:spLocks noGrp="1"/>
          </p:cNvSpPr>
          <p:nvPr>
            <p:ph idx="1"/>
          </p:nvPr>
        </p:nvSpPr>
        <p:spPr/>
        <p:txBody>
          <a:bodyPr/>
          <a:lstStyle/>
          <a:p>
            <a:pPr marL="0" indent="0" algn="l">
              <a:buNone/>
            </a:pPr>
            <a:r>
              <a:rPr lang="en-US" b="0" i="0" dirty="0" err="1">
                <a:solidFill>
                  <a:srgbClr val="3A3B41"/>
                </a:solidFill>
                <a:effectLst/>
                <a:latin typeface="Urdu Typesetting" panose="03020402040406030203" pitchFamily="66" charset="-78"/>
                <a:cs typeface="Urdu Typesetting" panose="03020402040406030203" pitchFamily="66" charset="-78"/>
              </a:rPr>
              <a:t>pwd</a:t>
            </a:r>
            <a:r>
              <a:rPr lang="en-US" b="0" i="0" dirty="0">
                <a:solidFill>
                  <a:srgbClr val="3A3B41"/>
                </a:solidFill>
                <a:effectLst/>
                <a:latin typeface="Georgia" panose="02040502050405020303" pitchFamily="18" charset="0"/>
              </a:rPr>
              <a:t> – print working directory</a:t>
            </a:r>
          </a:p>
          <a:p>
            <a:pPr marL="0" indent="0">
              <a:buNone/>
            </a:pPr>
            <a:r>
              <a:rPr lang="en-US" dirty="0">
                <a:solidFill>
                  <a:srgbClr val="3A3B41"/>
                </a:solidFill>
                <a:latin typeface="Urdu Typesetting" panose="03020402040406030203" pitchFamily="66" charset="-78"/>
                <a:cs typeface="Urdu Typesetting" panose="03020402040406030203" pitchFamily="66" charset="-78"/>
              </a:rPr>
              <a:t>l</a:t>
            </a:r>
            <a:r>
              <a:rPr lang="en-US" b="0" i="0" dirty="0">
                <a:solidFill>
                  <a:srgbClr val="3A3B41"/>
                </a:solidFill>
                <a:effectLst/>
                <a:latin typeface="Urdu Typesetting" panose="03020402040406030203" pitchFamily="66" charset="-78"/>
                <a:cs typeface="Urdu Typesetting" panose="03020402040406030203" pitchFamily="66" charset="-78"/>
              </a:rPr>
              <a:t>s</a:t>
            </a:r>
            <a:r>
              <a:rPr lang="en-US" b="0" i="0" dirty="0">
                <a:solidFill>
                  <a:srgbClr val="3A3B41"/>
                </a:solidFill>
                <a:effectLst/>
                <a:latin typeface="Georgia" panose="02040502050405020303" pitchFamily="18" charset="0"/>
              </a:rPr>
              <a:t> - list</a:t>
            </a:r>
          </a:p>
          <a:p>
            <a:pPr marL="0" indent="0">
              <a:buNone/>
            </a:pPr>
            <a:r>
              <a:rPr lang="en-US" b="0" i="0" dirty="0">
                <a:solidFill>
                  <a:srgbClr val="3A3B41"/>
                </a:solidFill>
                <a:effectLst/>
                <a:latin typeface="Urdu Typesetting" panose="03020402040406030203" pitchFamily="66" charset="-78"/>
                <a:cs typeface="Urdu Typesetting" panose="03020402040406030203" pitchFamily="66" charset="-78"/>
              </a:rPr>
              <a:t>cd</a:t>
            </a:r>
            <a:r>
              <a:rPr lang="en-US" b="0" i="0" dirty="0">
                <a:solidFill>
                  <a:srgbClr val="3A3B41"/>
                </a:solidFill>
                <a:effectLst/>
                <a:latin typeface="Georgia" panose="02040502050405020303" pitchFamily="18" charset="0"/>
              </a:rPr>
              <a:t> – change directory</a:t>
            </a:r>
          </a:p>
        </p:txBody>
      </p:sp>
    </p:spTree>
    <p:extLst>
      <p:ext uri="{BB962C8B-B14F-4D97-AF65-F5344CB8AC3E}">
        <p14:creationId xmlns:p14="http://schemas.microsoft.com/office/powerpoint/2010/main" val="3679944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uter program&#10;&#10;Description automatically generated">
            <a:extLst>
              <a:ext uri="{FF2B5EF4-FFF2-40B4-BE49-F238E27FC236}">
                <a16:creationId xmlns:a16="http://schemas.microsoft.com/office/drawing/2014/main" id="{C79B5B1A-AABD-9542-7626-26E9FCA21194}"/>
              </a:ext>
            </a:extLst>
          </p:cNvPr>
          <p:cNvPicPr>
            <a:picLocks noGrp="1" noChangeAspect="1"/>
          </p:cNvPicPr>
          <p:nvPr>
            <p:ph idx="1"/>
          </p:nvPr>
        </p:nvPicPr>
        <p:blipFill>
          <a:blip r:embed="rId3"/>
          <a:stretch>
            <a:fillRect/>
          </a:stretch>
        </p:blipFill>
        <p:spPr>
          <a:xfrm>
            <a:off x="4112200" y="270599"/>
            <a:ext cx="7961244" cy="6587401"/>
          </a:xfrm>
        </p:spPr>
      </p:pic>
      <p:sp>
        <p:nvSpPr>
          <p:cNvPr id="2" name="Title 1">
            <a:extLst>
              <a:ext uri="{FF2B5EF4-FFF2-40B4-BE49-F238E27FC236}">
                <a16:creationId xmlns:a16="http://schemas.microsoft.com/office/drawing/2014/main" id="{CB484FE8-0242-FDB6-BDEF-C03659DBEDDE}"/>
              </a:ext>
            </a:extLst>
          </p:cNvPr>
          <p:cNvSpPr>
            <a:spLocks noGrp="1"/>
          </p:cNvSpPr>
          <p:nvPr>
            <p:ph type="title"/>
          </p:nvPr>
        </p:nvSpPr>
        <p:spPr>
          <a:xfrm>
            <a:off x="416858" y="2479875"/>
            <a:ext cx="5173716" cy="949125"/>
          </a:xfrm>
        </p:spPr>
        <p:txBody>
          <a:bodyPr>
            <a:normAutofit fontScale="90000"/>
          </a:bodyPr>
          <a:lstStyle/>
          <a:p>
            <a:r>
              <a:rPr lang="en-US" dirty="0"/>
              <a:t>Scenario - you run ”</a:t>
            </a:r>
            <a:r>
              <a:rPr lang="en-US" dirty="0" err="1">
                <a:latin typeface="Urdu Typesetting" panose="03020402040406030203" pitchFamily="66" charset="-78"/>
                <a:cs typeface="Urdu Typesetting" panose="03020402040406030203" pitchFamily="66" charset="-78"/>
              </a:rPr>
              <a:t>pwd</a:t>
            </a:r>
            <a:r>
              <a:rPr lang="en-US" dirty="0"/>
              <a:t>”, the terminal outputs:</a:t>
            </a:r>
            <a:br>
              <a:rPr lang="en-US" dirty="0"/>
            </a:br>
            <a:r>
              <a:rPr lang="en-US" dirty="0">
                <a:latin typeface="Urdu Typesetting" panose="020F0502020204030204" pitchFamily="34" charset="0"/>
                <a:cs typeface="Urdu Typesetting" panose="020F0502020204030204" pitchFamily="34" charset="0"/>
              </a:rPr>
              <a:t>/home/username</a:t>
            </a:r>
            <a:br>
              <a:rPr lang="en-US" dirty="0">
                <a:latin typeface="Urdu Typesetting" panose="020F0502020204030204" pitchFamily="34" charset="0"/>
                <a:cs typeface="Urdu Typesetting" panose="020F0502020204030204" pitchFamily="34" charset="0"/>
              </a:rPr>
            </a:br>
            <a:br>
              <a:rPr lang="en-US" dirty="0"/>
            </a:br>
            <a:r>
              <a:rPr lang="en-US" dirty="0"/>
              <a:t>How can you change directories to /</a:t>
            </a:r>
            <a:r>
              <a:rPr lang="en-US" dirty="0" err="1">
                <a:latin typeface="Urdu Typesetting" panose="03020402040406030203" pitchFamily="66" charset="-78"/>
                <a:cs typeface="Urdu Typesetting" panose="03020402040406030203" pitchFamily="66" charset="-78"/>
              </a:rPr>
              <a:t>usr</a:t>
            </a:r>
            <a:r>
              <a:rPr lang="en-US" dirty="0"/>
              <a:t>?</a:t>
            </a:r>
          </a:p>
        </p:txBody>
      </p:sp>
    </p:spTree>
    <p:extLst>
      <p:ext uri="{BB962C8B-B14F-4D97-AF65-F5344CB8AC3E}">
        <p14:creationId xmlns:p14="http://schemas.microsoft.com/office/powerpoint/2010/main" val="191479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42BA-6F58-6B6D-3A71-D4B1F3BD4688}"/>
              </a:ext>
            </a:extLst>
          </p:cNvPr>
          <p:cNvSpPr>
            <a:spLocks noGrp="1"/>
          </p:cNvSpPr>
          <p:nvPr>
            <p:ph type="title"/>
          </p:nvPr>
        </p:nvSpPr>
        <p:spPr/>
        <p:txBody>
          <a:bodyPr/>
          <a:lstStyle/>
          <a:p>
            <a:r>
              <a:rPr lang="en-US" dirty="0"/>
              <a:t>Common commands</a:t>
            </a:r>
          </a:p>
        </p:txBody>
      </p:sp>
      <p:sp>
        <p:nvSpPr>
          <p:cNvPr id="3" name="Content Placeholder 2">
            <a:extLst>
              <a:ext uri="{FF2B5EF4-FFF2-40B4-BE49-F238E27FC236}">
                <a16:creationId xmlns:a16="http://schemas.microsoft.com/office/drawing/2014/main" id="{FC23BD07-380F-17B6-F037-AE834E0A8166}"/>
              </a:ext>
            </a:extLst>
          </p:cNvPr>
          <p:cNvSpPr>
            <a:spLocks noGrp="1"/>
          </p:cNvSpPr>
          <p:nvPr>
            <p:ph idx="1"/>
          </p:nvPr>
        </p:nvSpPr>
        <p:spPr/>
        <p:txBody>
          <a:bodyPr>
            <a:normAutofit fontScale="85000" lnSpcReduction="20000"/>
          </a:bodyPr>
          <a:lstStyle/>
          <a:p>
            <a:pPr marL="0" indent="0" algn="l">
              <a:buNone/>
            </a:pPr>
            <a:r>
              <a:rPr lang="en-US" dirty="0">
                <a:solidFill>
                  <a:srgbClr val="3A3B41"/>
                </a:solidFill>
                <a:latin typeface="Georgia" panose="02040502050405020303" pitchFamily="18" charset="0"/>
              </a:rPr>
              <a:t>c</a:t>
            </a:r>
            <a:r>
              <a:rPr lang="en-US" b="0" i="0" dirty="0">
                <a:solidFill>
                  <a:srgbClr val="3A3B41"/>
                </a:solidFill>
                <a:effectLst/>
                <a:latin typeface="Georgia" panose="02040502050405020303" pitchFamily="18" charset="0"/>
              </a:rPr>
              <a:t>d – change directory</a:t>
            </a:r>
          </a:p>
          <a:p>
            <a:pPr marL="0" indent="0" algn="l">
              <a:buNone/>
            </a:pPr>
            <a:r>
              <a:rPr lang="en-US" b="0" i="0" dirty="0">
                <a:solidFill>
                  <a:srgbClr val="3A3B41"/>
                </a:solidFill>
                <a:effectLst/>
                <a:latin typeface="Georgia" panose="02040502050405020303" pitchFamily="18" charset="0"/>
              </a:rPr>
              <a:t>ls – list</a:t>
            </a:r>
          </a:p>
          <a:p>
            <a:pPr marL="0" indent="0" algn="l">
              <a:buNone/>
            </a:pPr>
            <a:r>
              <a:rPr lang="en-US" dirty="0" err="1">
                <a:solidFill>
                  <a:srgbClr val="3A3B41"/>
                </a:solidFill>
                <a:latin typeface="Georgia" panose="02040502050405020303" pitchFamily="18" charset="0"/>
              </a:rPr>
              <a:t>p</a:t>
            </a:r>
            <a:r>
              <a:rPr lang="en-US" b="0" i="0" dirty="0" err="1">
                <a:solidFill>
                  <a:srgbClr val="3A3B41"/>
                </a:solidFill>
                <a:effectLst/>
                <a:latin typeface="Georgia" panose="02040502050405020303" pitchFamily="18" charset="0"/>
              </a:rPr>
              <a:t>wd</a:t>
            </a:r>
            <a:r>
              <a:rPr lang="en-US" b="0" i="0" dirty="0">
                <a:solidFill>
                  <a:srgbClr val="3A3B41"/>
                </a:solidFill>
                <a:effectLst/>
                <a:latin typeface="Georgia" panose="02040502050405020303" pitchFamily="18" charset="0"/>
              </a:rPr>
              <a:t> – print working directory</a:t>
            </a:r>
          </a:p>
          <a:p>
            <a:pPr marL="0" indent="0" algn="l">
              <a:buNone/>
            </a:pPr>
            <a:r>
              <a:rPr lang="en-US" dirty="0">
                <a:solidFill>
                  <a:srgbClr val="3A3B41"/>
                </a:solidFill>
                <a:latin typeface="Georgia" panose="02040502050405020303" pitchFamily="18" charset="0"/>
              </a:rPr>
              <a:t>m</a:t>
            </a:r>
            <a:r>
              <a:rPr lang="en-US" b="0" i="0" dirty="0">
                <a:solidFill>
                  <a:srgbClr val="3A3B41"/>
                </a:solidFill>
                <a:effectLst/>
                <a:latin typeface="Georgia" panose="02040502050405020303" pitchFamily="18" charset="0"/>
              </a:rPr>
              <a:t>kdir – make directory</a:t>
            </a:r>
          </a:p>
          <a:p>
            <a:pPr marL="0" indent="0" algn="l">
              <a:buNone/>
            </a:pPr>
            <a:r>
              <a:rPr lang="en-US" dirty="0" err="1">
                <a:solidFill>
                  <a:srgbClr val="3A3B41"/>
                </a:solidFill>
                <a:latin typeface="Georgia" panose="02040502050405020303" pitchFamily="18" charset="0"/>
              </a:rPr>
              <a:t>r</a:t>
            </a:r>
            <a:r>
              <a:rPr lang="en-US" b="0" i="0" dirty="0" err="1">
                <a:solidFill>
                  <a:srgbClr val="3A3B41"/>
                </a:solidFill>
                <a:effectLst/>
                <a:latin typeface="Georgia" panose="02040502050405020303" pitchFamily="18" charset="0"/>
              </a:rPr>
              <a:t>mdir</a:t>
            </a:r>
            <a:r>
              <a:rPr lang="en-US" b="0" i="0" dirty="0">
                <a:solidFill>
                  <a:srgbClr val="3A3B41"/>
                </a:solidFill>
                <a:effectLst/>
                <a:latin typeface="Georgia" panose="02040502050405020303" pitchFamily="18" charset="0"/>
              </a:rPr>
              <a:t> – remove directory</a:t>
            </a:r>
          </a:p>
          <a:p>
            <a:pPr marL="0" indent="0" algn="l">
              <a:buNone/>
            </a:pPr>
            <a:r>
              <a:rPr lang="en-US" dirty="0">
                <a:solidFill>
                  <a:srgbClr val="3A3B41"/>
                </a:solidFill>
                <a:latin typeface="Georgia" panose="02040502050405020303" pitchFamily="18" charset="0"/>
              </a:rPr>
              <a:t>rm – remove (file)</a:t>
            </a:r>
            <a:endParaRPr lang="en-US" b="0" i="0" dirty="0">
              <a:solidFill>
                <a:srgbClr val="3A3B41"/>
              </a:solidFill>
              <a:effectLst/>
              <a:latin typeface="Georgia" panose="02040502050405020303" pitchFamily="18" charset="0"/>
            </a:endParaRPr>
          </a:p>
          <a:p>
            <a:pPr marL="0" indent="0" algn="l">
              <a:buNone/>
            </a:pPr>
            <a:r>
              <a:rPr lang="en-US" dirty="0">
                <a:solidFill>
                  <a:srgbClr val="3A3B41"/>
                </a:solidFill>
                <a:latin typeface="Georgia" panose="02040502050405020303" pitchFamily="18" charset="0"/>
              </a:rPr>
              <a:t>m</a:t>
            </a:r>
            <a:r>
              <a:rPr lang="en-US" b="0" i="0" dirty="0">
                <a:solidFill>
                  <a:srgbClr val="3A3B41"/>
                </a:solidFill>
                <a:effectLst/>
                <a:latin typeface="Georgia" panose="02040502050405020303" pitchFamily="18" charset="0"/>
              </a:rPr>
              <a:t>v - move  </a:t>
            </a:r>
          </a:p>
          <a:p>
            <a:pPr marL="0" indent="0" algn="l">
              <a:buNone/>
            </a:pPr>
            <a:r>
              <a:rPr lang="en-US" dirty="0">
                <a:solidFill>
                  <a:srgbClr val="3A3B41"/>
                </a:solidFill>
                <a:latin typeface="Georgia" panose="02040502050405020303" pitchFamily="18" charset="0"/>
              </a:rPr>
              <a:t>c</a:t>
            </a:r>
            <a:r>
              <a:rPr lang="en-US" b="0" i="0" dirty="0">
                <a:solidFill>
                  <a:srgbClr val="3A3B41"/>
                </a:solidFill>
                <a:effectLst/>
                <a:latin typeface="Georgia" panose="02040502050405020303" pitchFamily="18" charset="0"/>
              </a:rPr>
              <a:t>p - copy</a:t>
            </a:r>
          </a:p>
          <a:p>
            <a:pPr marL="0" indent="0" algn="l">
              <a:buNone/>
            </a:pPr>
            <a:r>
              <a:rPr lang="en-US" dirty="0">
                <a:solidFill>
                  <a:srgbClr val="3A3B41"/>
                </a:solidFill>
                <a:latin typeface="Georgia" panose="02040502050405020303" pitchFamily="18" charset="0"/>
              </a:rPr>
              <a:t>c</a:t>
            </a:r>
            <a:r>
              <a:rPr lang="en-US" b="0" i="0" dirty="0">
                <a:solidFill>
                  <a:srgbClr val="3A3B41"/>
                </a:solidFill>
                <a:effectLst/>
                <a:latin typeface="Georgia" panose="02040502050405020303" pitchFamily="18" charset="0"/>
              </a:rPr>
              <a:t>at – concatenate and output</a:t>
            </a:r>
          </a:p>
          <a:p>
            <a:pPr marL="0" indent="0" algn="l">
              <a:buNone/>
            </a:pPr>
            <a:r>
              <a:rPr lang="en-US" dirty="0">
                <a:solidFill>
                  <a:srgbClr val="3A3B41"/>
                </a:solidFill>
                <a:latin typeface="Georgia" panose="02040502050405020303" pitchFamily="18" charset="0"/>
              </a:rPr>
              <a:t>l</a:t>
            </a:r>
            <a:r>
              <a:rPr lang="en-US" b="0" i="0" dirty="0">
                <a:solidFill>
                  <a:srgbClr val="3A3B41"/>
                </a:solidFill>
                <a:effectLst/>
                <a:latin typeface="Georgia" panose="02040502050405020303" pitchFamily="18" charset="0"/>
              </a:rPr>
              <a:t>ess – opens it for reading </a:t>
            </a:r>
          </a:p>
          <a:p>
            <a:pPr marL="0" indent="0" algn="l">
              <a:buNone/>
            </a:pPr>
            <a:r>
              <a:rPr lang="en-US" dirty="0">
                <a:solidFill>
                  <a:srgbClr val="3A3B41"/>
                </a:solidFill>
                <a:latin typeface="Georgia" panose="02040502050405020303" pitchFamily="18" charset="0"/>
              </a:rPr>
              <a:t>f</a:t>
            </a:r>
            <a:r>
              <a:rPr lang="en-US" b="0" i="0" dirty="0">
                <a:solidFill>
                  <a:srgbClr val="3A3B41"/>
                </a:solidFill>
                <a:effectLst/>
                <a:latin typeface="Georgia" panose="02040502050405020303" pitchFamily="18" charset="0"/>
              </a:rPr>
              <a:t>ind – find files</a:t>
            </a:r>
            <a:endParaRPr lang="en-US" dirty="0"/>
          </a:p>
        </p:txBody>
      </p:sp>
    </p:spTree>
    <p:extLst>
      <p:ext uri="{BB962C8B-B14F-4D97-AF65-F5344CB8AC3E}">
        <p14:creationId xmlns:p14="http://schemas.microsoft.com/office/powerpoint/2010/main" val="3156247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9C77-805C-5E4A-FC9B-CCF87CBD917A}"/>
              </a:ext>
            </a:extLst>
          </p:cNvPr>
          <p:cNvSpPr>
            <a:spLocks noGrp="1"/>
          </p:cNvSpPr>
          <p:nvPr>
            <p:ph type="title"/>
          </p:nvPr>
        </p:nvSpPr>
        <p:spPr/>
        <p:txBody>
          <a:bodyPr/>
          <a:lstStyle/>
          <a:p>
            <a:r>
              <a:rPr lang="en-US" dirty="0"/>
              <a:t>Let’s combine it into a more complex example</a:t>
            </a:r>
          </a:p>
        </p:txBody>
      </p:sp>
      <p:sp>
        <p:nvSpPr>
          <p:cNvPr id="3" name="Content Placeholder 2">
            <a:extLst>
              <a:ext uri="{FF2B5EF4-FFF2-40B4-BE49-F238E27FC236}">
                <a16:creationId xmlns:a16="http://schemas.microsoft.com/office/drawing/2014/main" id="{A33F0D48-4DAF-8811-F151-4E8B9D7B54DD}"/>
              </a:ext>
            </a:extLst>
          </p:cNvPr>
          <p:cNvSpPr>
            <a:spLocks noGrp="1"/>
          </p:cNvSpPr>
          <p:nvPr>
            <p:ph idx="1"/>
          </p:nvPr>
        </p:nvSpPr>
        <p:spPr/>
        <p:txBody>
          <a:bodyPr/>
          <a:lstStyle/>
          <a:p>
            <a:r>
              <a:rPr lang="en-US" dirty="0">
                <a:hlinkClick r:id="rId2"/>
              </a:rPr>
              <a:t>http://tinyurl.com/triads-bash-zip</a:t>
            </a:r>
            <a:endParaRPr lang="en-US" dirty="0"/>
          </a:p>
          <a:p>
            <a:endParaRPr lang="en-US" dirty="0"/>
          </a:p>
          <a:p>
            <a:endParaRPr lang="en-US" dirty="0"/>
          </a:p>
        </p:txBody>
      </p:sp>
    </p:spTree>
    <p:extLst>
      <p:ext uri="{BB962C8B-B14F-4D97-AF65-F5344CB8AC3E}">
        <p14:creationId xmlns:p14="http://schemas.microsoft.com/office/powerpoint/2010/main" val="384296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0660-A57A-BFA6-9FED-70955CBB5F59}"/>
              </a:ext>
            </a:extLst>
          </p:cNvPr>
          <p:cNvSpPr>
            <a:spLocks noGrp="1"/>
          </p:cNvSpPr>
          <p:nvPr>
            <p:ph type="title"/>
          </p:nvPr>
        </p:nvSpPr>
        <p:spPr/>
        <p:txBody>
          <a:bodyPr/>
          <a:lstStyle/>
          <a:p>
            <a:r>
              <a:rPr lang="en-US" dirty="0"/>
              <a:t>Piping practice! What does this do?</a:t>
            </a:r>
          </a:p>
        </p:txBody>
      </p:sp>
      <p:sp>
        <p:nvSpPr>
          <p:cNvPr id="3" name="Content Placeholder 2">
            <a:extLst>
              <a:ext uri="{FF2B5EF4-FFF2-40B4-BE49-F238E27FC236}">
                <a16:creationId xmlns:a16="http://schemas.microsoft.com/office/drawing/2014/main" id="{EB67D25A-80EC-F2EA-A4FC-A7C1833FB248}"/>
              </a:ext>
            </a:extLst>
          </p:cNvPr>
          <p:cNvSpPr>
            <a:spLocks noGrp="1"/>
          </p:cNvSpPr>
          <p:nvPr>
            <p:ph idx="1"/>
          </p:nvPr>
        </p:nvSpPr>
        <p:spPr/>
        <p:txBody>
          <a:bodyPr/>
          <a:lstStyle/>
          <a:p>
            <a:r>
              <a:rPr lang="en-US" dirty="0"/>
              <a:t>ls | grep 'file’ &gt; </a:t>
            </a:r>
            <a:r>
              <a:rPr lang="en-US" dirty="0" err="1"/>
              <a:t>people.txt</a:t>
            </a:r>
            <a:endParaRPr lang="en-US" dirty="0"/>
          </a:p>
        </p:txBody>
      </p:sp>
    </p:spTree>
    <p:extLst>
      <p:ext uri="{BB962C8B-B14F-4D97-AF65-F5344CB8AC3E}">
        <p14:creationId xmlns:p14="http://schemas.microsoft.com/office/powerpoint/2010/main" val="3648854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56BF-8100-F11D-1A69-A830A4576E47}"/>
              </a:ext>
            </a:extLst>
          </p:cNvPr>
          <p:cNvSpPr>
            <a:spLocks noGrp="1"/>
          </p:cNvSpPr>
          <p:nvPr>
            <p:ph type="title"/>
          </p:nvPr>
        </p:nvSpPr>
        <p:spPr/>
        <p:txBody>
          <a:bodyPr/>
          <a:lstStyle/>
          <a:p>
            <a:r>
              <a:rPr lang="en-US" dirty="0"/>
              <a:t>In sum</a:t>
            </a:r>
          </a:p>
        </p:txBody>
      </p:sp>
      <p:sp>
        <p:nvSpPr>
          <p:cNvPr id="3" name="Content Placeholder 2">
            <a:extLst>
              <a:ext uri="{FF2B5EF4-FFF2-40B4-BE49-F238E27FC236}">
                <a16:creationId xmlns:a16="http://schemas.microsoft.com/office/drawing/2014/main" id="{E05A76E3-E6AA-1AB1-A415-5AB03C7D59BC}"/>
              </a:ext>
            </a:extLst>
          </p:cNvPr>
          <p:cNvSpPr>
            <a:spLocks noGrp="1"/>
          </p:cNvSpPr>
          <p:nvPr>
            <p:ph idx="1"/>
          </p:nvPr>
        </p:nvSpPr>
        <p:spPr/>
        <p:txBody>
          <a:bodyPr/>
          <a:lstStyle/>
          <a:p>
            <a:r>
              <a:rPr lang="en-US" dirty="0"/>
              <a:t>What is a shell?</a:t>
            </a:r>
          </a:p>
          <a:p>
            <a:r>
              <a:rPr lang="en-US" dirty="0"/>
              <a:t>What is a hierarchy? </a:t>
            </a:r>
          </a:p>
          <a:p>
            <a:r>
              <a:rPr lang="en-US" dirty="0"/>
              <a:t>What is a command? </a:t>
            </a:r>
          </a:p>
          <a:p>
            <a:r>
              <a:rPr lang="en-US" dirty="0"/>
              <a:t>Where can I go for help?</a:t>
            </a:r>
          </a:p>
          <a:p>
            <a:endParaRPr lang="en-US" dirty="0"/>
          </a:p>
          <a:p>
            <a:r>
              <a:rPr lang="en-US" b="1" dirty="0"/>
              <a:t>Built confidence in how to interact with the command line.</a:t>
            </a:r>
          </a:p>
        </p:txBody>
      </p:sp>
    </p:spTree>
    <p:extLst>
      <p:ext uri="{BB962C8B-B14F-4D97-AF65-F5344CB8AC3E}">
        <p14:creationId xmlns:p14="http://schemas.microsoft.com/office/powerpoint/2010/main" val="13529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0767-38E3-3C2F-C818-697B499F84E9}"/>
              </a:ext>
            </a:extLst>
          </p:cNvPr>
          <p:cNvSpPr>
            <a:spLocks noGrp="1"/>
          </p:cNvSpPr>
          <p:nvPr>
            <p:ph type="title"/>
          </p:nvPr>
        </p:nvSpPr>
        <p:spPr/>
        <p:txBody>
          <a:bodyPr/>
          <a:lstStyle/>
          <a:p>
            <a:r>
              <a:rPr lang="en-US" dirty="0"/>
              <a:t>Thank you very much!</a:t>
            </a:r>
          </a:p>
        </p:txBody>
      </p:sp>
      <p:sp>
        <p:nvSpPr>
          <p:cNvPr id="3" name="Content Placeholder 2">
            <a:extLst>
              <a:ext uri="{FF2B5EF4-FFF2-40B4-BE49-F238E27FC236}">
                <a16:creationId xmlns:a16="http://schemas.microsoft.com/office/drawing/2014/main" id="{FAC661AC-D36F-5DBC-787A-FE74D373D208}"/>
              </a:ext>
            </a:extLst>
          </p:cNvPr>
          <p:cNvSpPr>
            <a:spLocks noGrp="1"/>
          </p:cNvSpPr>
          <p:nvPr>
            <p:ph idx="1"/>
          </p:nvPr>
        </p:nvSpPr>
        <p:spPr/>
        <p:txBody>
          <a:bodyPr/>
          <a:lstStyle/>
          <a:p>
            <a:r>
              <a:rPr lang="en-US" dirty="0"/>
              <a:t>Contact info:</a:t>
            </a:r>
          </a:p>
          <a:p>
            <a:pPr marL="457200" lvl="1" indent="0">
              <a:buNone/>
            </a:pPr>
            <a:r>
              <a:rPr lang="en-US" dirty="0"/>
              <a:t>Gregory Porter</a:t>
            </a:r>
          </a:p>
          <a:p>
            <a:pPr marL="457200" lvl="1" indent="0">
              <a:buNone/>
            </a:pPr>
            <a:r>
              <a:rPr lang="en-US" dirty="0">
                <a:hlinkClick r:id="rId3"/>
              </a:rPr>
              <a:t>G.porter@wustl.edu</a:t>
            </a:r>
            <a:endParaRPr lang="en-US" dirty="0"/>
          </a:p>
          <a:p>
            <a:pPr marL="457200" lvl="1" indent="0">
              <a:buNone/>
            </a:pPr>
            <a:endParaRPr lang="en-US" dirty="0"/>
          </a:p>
        </p:txBody>
      </p:sp>
    </p:spTree>
    <p:extLst>
      <p:ext uri="{BB962C8B-B14F-4D97-AF65-F5344CB8AC3E}">
        <p14:creationId xmlns:p14="http://schemas.microsoft.com/office/powerpoint/2010/main" val="408310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C089-2862-09AD-542C-E0D0857C6A75}"/>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3A7FC9DD-1966-4A44-016A-F30C7FBD2C0A}"/>
              </a:ext>
            </a:extLst>
          </p:cNvPr>
          <p:cNvSpPr>
            <a:spLocks noGrp="1"/>
          </p:cNvSpPr>
          <p:nvPr>
            <p:ph idx="1"/>
          </p:nvPr>
        </p:nvSpPr>
        <p:spPr/>
        <p:txBody>
          <a:bodyPr/>
          <a:lstStyle/>
          <a:p>
            <a:r>
              <a:rPr lang="en-US" dirty="0"/>
              <a:t>Let’s keep this a constructive and supportive environment</a:t>
            </a:r>
          </a:p>
          <a:p>
            <a:r>
              <a:rPr lang="en-US" dirty="0"/>
              <a:t>We’re all learning</a:t>
            </a:r>
          </a:p>
          <a:p>
            <a:r>
              <a:rPr lang="en-US" dirty="0"/>
              <a:t>I very much appreciate feedback</a:t>
            </a:r>
          </a:p>
        </p:txBody>
      </p:sp>
    </p:spTree>
    <p:extLst>
      <p:ext uri="{BB962C8B-B14F-4D97-AF65-F5344CB8AC3E}">
        <p14:creationId xmlns:p14="http://schemas.microsoft.com/office/powerpoint/2010/main" val="230722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3A01-8F77-D50C-B3E1-F559A890C8AF}"/>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F68E02CF-3F60-8607-0005-2C4B792B67F3}"/>
              </a:ext>
            </a:extLst>
          </p:cNvPr>
          <p:cNvSpPr>
            <a:spLocks noGrp="1"/>
          </p:cNvSpPr>
          <p:nvPr>
            <p:ph idx="1"/>
          </p:nvPr>
        </p:nvSpPr>
        <p:spPr/>
        <p:txBody>
          <a:bodyPr/>
          <a:lstStyle/>
          <a:p>
            <a:r>
              <a:rPr lang="en-US" dirty="0"/>
              <a:t>My name is Gregory Porter. I am a software engineer for the Transdisciplinary Institute in Applied Data Sciences.</a:t>
            </a:r>
          </a:p>
          <a:p>
            <a:r>
              <a:rPr lang="en-US" dirty="0"/>
              <a:t>Let’s go around the room:</a:t>
            </a:r>
          </a:p>
          <a:p>
            <a:pPr lvl="1"/>
            <a:r>
              <a:rPr lang="en-US" dirty="0"/>
              <a:t>Name and Department</a:t>
            </a:r>
          </a:p>
        </p:txBody>
      </p:sp>
    </p:spTree>
    <p:extLst>
      <p:ext uri="{BB962C8B-B14F-4D97-AF65-F5344CB8AC3E}">
        <p14:creationId xmlns:p14="http://schemas.microsoft.com/office/powerpoint/2010/main" val="15759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47E9-EE29-E681-73AA-AD3F76AEDD50}"/>
              </a:ext>
            </a:extLst>
          </p:cNvPr>
          <p:cNvSpPr>
            <a:spLocks noGrp="1"/>
          </p:cNvSpPr>
          <p:nvPr>
            <p:ph type="title"/>
          </p:nvPr>
        </p:nvSpPr>
        <p:spPr/>
        <p:txBody>
          <a:bodyPr/>
          <a:lstStyle/>
          <a:p>
            <a:r>
              <a:rPr lang="en-US" dirty="0"/>
              <a:t>Part 1 - What is a shell?</a:t>
            </a:r>
          </a:p>
        </p:txBody>
      </p:sp>
      <p:pic>
        <p:nvPicPr>
          <p:cNvPr id="5" name="Content Placeholder 4" descr="A cartoon of a person with glasses&#10;&#10;Description automatically generated">
            <a:extLst>
              <a:ext uri="{FF2B5EF4-FFF2-40B4-BE49-F238E27FC236}">
                <a16:creationId xmlns:a16="http://schemas.microsoft.com/office/drawing/2014/main" id="{1C60FB0C-4165-D96A-8385-194B9F5D8452}"/>
              </a:ext>
            </a:extLst>
          </p:cNvPr>
          <p:cNvPicPr>
            <a:picLocks noGrp="1" noChangeAspect="1"/>
          </p:cNvPicPr>
          <p:nvPr>
            <p:ph idx="1"/>
          </p:nvPr>
        </p:nvPicPr>
        <p:blipFill>
          <a:blip r:embed="rId2"/>
          <a:stretch>
            <a:fillRect/>
          </a:stretch>
        </p:blipFill>
        <p:spPr>
          <a:xfrm>
            <a:off x="1994452" y="1690688"/>
            <a:ext cx="8203095" cy="4303652"/>
          </a:xfrm>
        </p:spPr>
      </p:pic>
    </p:spTree>
    <p:extLst>
      <p:ext uri="{BB962C8B-B14F-4D97-AF65-F5344CB8AC3E}">
        <p14:creationId xmlns:p14="http://schemas.microsoft.com/office/powerpoint/2010/main" val="514328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E356-768D-9F91-0C68-274B171BD2A5}"/>
              </a:ext>
            </a:extLst>
          </p:cNvPr>
          <p:cNvSpPr>
            <a:spLocks noGrp="1"/>
          </p:cNvSpPr>
          <p:nvPr>
            <p:ph type="title"/>
          </p:nvPr>
        </p:nvSpPr>
        <p:spPr/>
        <p:txBody>
          <a:bodyPr/>
          <a:lstStyle/>
          <a:p>
            <a:r>
              <a:rPr lang="en-US" dirty="0"/>
              <a:t>A shell is a way of interacting with the computer</a:t>
            </a:r>
          </a:p>
        </p:txBody>
      </p:sp>
      <p:sp>
        <p:nvSpPr>
          <p:cNvPr id="3" name="Content Placeholder 2">
            <a:extLst>
              <a:ext uri="{FF2B5EF4-FFF2-40B4-BE49-F238E27FC236}">
                <a16:creationId xmlns:a16="http://schemas.microsoft.com/office/drawing/2014/main" id="{4566ED58-259B-A71E-E485-03256A2BE2BD}"/>
              </a:ext>
            </a:extLst>
          </p:cNvPr>
          <p:cNvSpPr>
            <a:spLocks noGrp="1"/>
          </p:cNvSpPr>
          <p:nvPr>
            <p:ph idx="1"/>
          </p:nvPr>
        </p:nvSpPr>
        <p:spPr/>
        <p:txBody>
          <a:bodyPr/>
          <a:lstStyle/>
          <a:p>
            <a:r>
              <a:rPr lang="en-US" dirty="0"/>
              <a:t>You can have point-and-click graphics</a:t>
            </a:r>
          </a:p>
          <a:p>
            <a:endParaRPr lang="en-US" dirty="0"/>
          </a:p>
          <a:p>
            <a:endParaRPr lang="en-US" dirty="0"/>
          </a:p>
          <a:p>
            <a:r>
              <a:rPr lang="en-US" dirty="0"/>
              <a:t>You can have a text-based interface</a:t>
            </a:r>
          </a:p>
        </p:txBody>
      </p:sp>
      <p:pic>
        <p:nvPicPr>
          <p:cNvPr id="5" name="Picture 4" descr="A screenshot of a computer&#10;&#10;Description automatically generated">
            <a:extLst>
              <a:ext uri="{FF2B5EF4-FFF2-40B4-BE49-F238E27FC236}">
                <a16:creationId xmlns:a16="http://schemas.microsoft.com/office/drawing/2014/main" id="{D8E9887B-9565-37B5-FBA9-345A2792556A}"/>
              </a:ext>
            </a:extLst>
          </p:cNvPr>
          <p:cNvPicPr>
            <a:picLocks noChangeAspect="1"/>
          </p:cNvPicPr>
          <p:nvPr/>
        </p:nvPicPr>
        <p:blipFill>
          <a:blip r:embed="rId2"/>
          <a:stretch>
            <a:fillRect/>
          </a:stretch>
        </p:blipFill>
        <p:spPr>
          <a:xfrm>
            <a:off x="6955971" y="1255546"/>
            <a:ext cx="4105871" cy="25824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1BA490E-9C05-1B9F-BF7E-1D62CC9729FA}"/>
              </a:ext>
            </a:extLst>
          </p:cNvPr>
          <p:cNvPicPr>
            <a:picLocks noChangeAspect="1"/>
          </p:cNvPicPr>
          <p:nvPr/>
        </p:nvPicPr>
        <p:blipFill>
          <a:blip r:embed="rId3"/>
          <a:stretch>
            <a:fillRect/>
          </a:stretch>
        </p:blipFill>
        <p:spPr>
          <a:xfrm>
            <a:off x="2451240" y="4001294"/>
            <a:ext cx="2994337" cy="2433900"/>
          </a:xfrm>
          <a:prstGeom prst="rect">
            <a:avLst/>
          </a:prstGeom>
        </p:spPr>
      </p:pic>
    </p:spTree>
    <p:extLst>
      <p:ext uri="{BB962C8B-B14F-4D97-AF65-F5344CB8AC3E}">
        <p14:creationId xmlns:p14="http://schemas.microsoft.com/office/powerpoint/2010/main" val="386152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AE07-A40B-85C7-BBC8-EE755F82BF6D}"/>
              </a:ext>
            </a:extLst>
          </p:cNvPr>
          <p:cNvSpPr>
            <a:spLocks noGrp="1"/>
          </p:cNvSpPr>
          <p:nvPr>
            <p:ph type="title"/>
          </p:nvPr>
        </p:nvSpPr>
        <p:spPr/>
        <p:txBody>
          <a:bodyPr/>
          <a:lstStyle/>
          <a:p>
            <a:r>
              <a:rPr lang="en-US" dirty="0"/>
              <a:t>Text based shells</a:t>
            </a:r>
          </a:p>
        </p:txBody>
      </p:sp>
      <p:sp>
        <p:nvSpPr>
          <p:cNvPr id="3" name="Content Placeholder 2">
            <a:extLst>
              <a:ext uri="{FF2B5EF4-FFF2-40B4-BE49-F238E27FC236}">
                <a16:creationId xmlns:a16="http://schemas.microsoft.com/office/drawing/2014/main" id="{8D12BE86-754A-7637-3E6A-64E173241CCE}"/>
              </a:ext>
            </a:extLst>
          </p:cNvPr>
          <p:cNvSpPr>
            <a:spLocks noGrp="1"/>
          </p:cNvSpPr>
          <p:nvPr>
            <p:ph idx="1"/>
          </p:nvPr>
        </p:nvSpPr>
        <p:spPr/>
        <p:txBody>
          <a:bodyPr/>
          <a:lstStyle/>
          <a:p>
            <a:r>
              <a:rPr lang="en-US" dirty="0"/>
              <a:t>Can be used to quickly automate tasks</a:t>
            </a:r>
          </a:p>
          <a:p>
            <a:pPr lvl="1"/>
            <a:r>
              <a:rPr lang="en-US" dirty="0"/>
              <a:t>Unzip all zip archives in a folder with a specific name</a:t>
            </a:r>
          </a:p>
          <a:p>
            <a:endParaRPr lang="en-US" dirty="0"/>
          </a:p>
          <a:p>
            <a:r>
              <a:rPr lang="en-US" dirty="0"/>
              <a:t>Allow for more flexibility to do exactly what you want to do</a:t>
            </a:r>
          </a:p>
          <a:p>
            <a:endParaRPr lang="en-US" dirty="0"/>
          </a:p>
          <a:p>
            <a:r>
              <a:rPr lang="en-US" dirty="0"/>
              <a:t>Sometimes they are required to interact with a system</a:t>
            </a:r>
          </a:p>
        </p:txBody>
      </p:sp>
    </p:spTree>
    <p:extLst>
      <p:ext uri="{BB962C8B-B14F-4D97-AF65-F5344CB8AC3E}">
        <p14:creationId xmlns:p14="http://schemas.microsoft.com/office/powerpoint/2010/main" val="163817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84E6-4EB1-6726-4CE6-C4EBC74CB28A}"/>
              </a:ext>
            </a:extLst>
          </p:cNvPr>
          <p:cNvSpPr>
            <a:spLocks noGrp="1"/>
          </p:cNvSpPr>
          <p:nvPr>
            <p:ph type="title"/>
          </p:nvPr>
        </p:nvSpPr>
        <p:spPr/>
        <p:txBody>
          <a:bodyPr/>
          <a:lstStyle/>
          <a:p>
            <a:r>
              <a:rPr lang="en-US" dirty="0"/>
              <a:t>Part 2 - What is a hierarchy?</a:t>
            </a:r>
          </a:p>
        </p:txBody>
      </p:sp>
    </p:spTree>
    <p:extLst>
      <p:ext uri="{BB962C8B-B14F-4D97-AF65-F5344CB8AC3E}">
        <p14:creationId xmlns:p14="http://schemas.microsoft.com/office/powerpoint/2010/main" val="4222114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6485</TotalTime>
  <Words>987</Words>
  <Application>Microsoft Macintosh PowerPoint</Application>
  <PresentationFormat>Widescreen</PresentationFormat>
  <Paragraphs>131</Paragraphs>
  <Slides>36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American Typewriter</vt:lpstr>
      <vt:lpstr>Arial</vt:lpstr>
      <vt:lpstr>Calibri</vt:lpstr>
      <vt:lpstr>Calibri Light</vt:lpstr>
      <vt:lpstr>Georgia</vt:lpstr>
      <vt:lpstr>Urdu Typesetting</vt:lpstr>
      <vt:lpstr>Office Theme</vt:lpstr>
      <vt:lpstr>Unix Shell/Command Line</vt:lpstr>
      <vt:lpstr>The Command Line is like the woods</vt:lpstr>
      <vt:lpstr>Agenda for the day!</vt:lpstr>
      <vt:lpstr>Code of Conduct</vt:lpstr>
      <vt:lpstr>Introductions!</vt:lpstr>
      <vt:lpstr>Part 1 - What is a shell?</vt:lpstr>
      <vt:lpstr>A shell is a way of interacting with the computer</vt:lpstr>
      <vt:lpstr>Text based shells</vt:lpstr>
      <vt:lpstr>Part 2 - What is a hierarchy?</vt:lpstr>
      <vt:lpstr>Computers store files and directories in a hierarchy</vt:lpstr>
      <vt:lpstr>Imagine that each parent group is a directory: Nana Chilli-Bandit Stripe-Trixie</vt:lpstr>
      <vt:lpstr>Starting with Nana, how to we get to Socks?</vt:lpstr>
      <vt:lpstr>Nana, Stripe-Trixie, then Socks  or turned into a path: Nana/Stripe-Trixie/Socks</vt:lpstr>
      <vt:lpstr>File Hierarchy </vt:lpstr>
      <vt:lpstr>What is the path to test.txt?</vt:lpstr>
      <vt:lpstr>What is the path to test.txt?  /home/username/test.txt</vt:lpstr>
      <vt:lpstr>Part 3 - What is a command?</vt:lpstr>
      <vt:lpstr>Let’s jump into a couple commands</vt:lpstr>
      <vt:lpstr>Scenario - you run ”pwd”, the terminal outputs: /home/username  What do you get when you run ls?</vt:lpstr>
      <vt:lpstr>PowerPoint Presentation</vt:lpstr>
      <vt:lpstr>PowerPoint Presentation</vt:lpstr>
      <vt:lpstr> </vt:lpstr>
      <vt:lpstr>Where to go for documentation/help</vt:lpstr>
      <vt:lpstr>Google</vt:lpstr>
      <vt:lpstr>man &lt;command&gt; - Manual of a command</vt:lpstr>
      <vt:lpstr>tldr-pages</vt:lpstr>
      <vt:lpstr>tldr-pages </vt:lpstr>
      <vt:lpstr>tldr-pages </vt:lpstr>
      <vt:lpstr>tldr-pages</vt:lpstr>
      <vt:lpstr>Let’s build on our previous commands!</vt:lpstr>
      <vt:lpstr>Scenario - you run ”pwd”, the terminal outputs: /home/username  How can you change directories to /usr?</vt:lpstr>
      <vt:lpstr>Common commands</vt:lpstr>
      <vt:lpstr>Let’s combine it into a more complex example</vt:lpstr>
      <vt:lpstr>Piping practice! What does this do?</vt:lpstr>
      <vt:lpstr>In sum</vt:lpstr>
      <vt:lpstr>Thank you very much!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Shell/Command Line</dc:title>
  <dc:creator>Porter, Gregory</dc:creator>
  <cp:lastModifiedBy>Porter, Gregory</cp:lastModifiedBy>
  <cp:revision>34</cp:revision>
  <dcterms:created xsi:type="dcterms:W3CDTF">2024-02-07T19:11:51Z</dcterms:created>
  <dcterms:modified xsi:type="dcterms:W3CDTF">2024-02-15T02:37:21Z</dcterms:modified>
</cp:coreProperties>
</file>